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 id="2147483687" r:id="rId6"/>
    <p:sldMasterId id="2147483713" r:id="rId7"/>
    <p:sldMasterId id="2147483776" r:id="rId8"/>
    <p:sldMasterId id="2147483791" r:id="rId9"/>
    <p:sldMasterId id="2147483803" r:id="rId10"/>
    <p:sldMasterId id="2147483829" r:id="rId11"/>
  </p:sldMasterIdLst>
  <p:notesMasterIdLst>
    <p:notesMasterId r:id="rId73"/>
  </p:notesMasterIdLst>
  <p:handoutMasterIdLst>
    <p:handoutMasterId r:id="rId74"/>
  </p:handoutMasterIdLst>
  <p:sldIdLst>
    <p:sldId id="259" r:id="rId12"/>
    <p:sldId id="354" r:id="rId13"/>
    <p:sldId id="355" r:id="rId14"/>
    <p:sldId id="356" r:id="rId15"/>
    <p:sldId id="358" r:id="rId16"/>
    <p:sldId id="359" r:id="rId17"/>
    <p:sldId id="396" r:id="rId18"/>
    <p:sldId id="361" r:id="rId19"/>
    <p:sldId id="330" r:id="rId20"/>
    <p:sldId id="362" r:id="rId21"/>
    <p:sldId id="363" r:id="rId22"/>
    <p:sldId id="364" r:id="rId23"/>
    <p:sldId id="365" r:id="rId24"/>
    <p:sldId id="367" r:id="rId25"/>
    <p:sldId id="368" r:id="rId26"/>
    <p:sldId id="369" r:id="rId27"/>
    <p:sldId id="370" r:id="rId28"/>
    <p:sldId id="371" r:id="rId29"/>
    <p:sldId id="372" r:id="rId30"/>
    <p:sldId id="307" r:id="rId31"/>
    <p:sldId id="373" r:id="rId32"/>
    <p:sldId id="374" r:id="rId33"/>
    <p:sldId id="375" r:id="rId34"/>
    <p:sldId id="376" r:id="rId35"/>
    <p:sldId id="419" r:id="rId36"/>
    <p:sldId id="377" r:id="rId37"/>
    <p:sldId id="378" r:id="rId38"/>
    <p:sldId id="381" r:id="rId39"/>
    <p:sldId id="420" r:id="rId40"/>
    <p:sldId id="421" r:id="rId41"/>
    <p:sldId id="422" r:id="rId42"/>
    <p:sldId id="385" r:id="rId43"/>
    <p:sldId id="386" r:id="rId44"/>
    <p:sldId id="388" r:id="rId45"/>
    <p:sldId id="389" r:id="rId46"/>
    <p:sldId id="390" r:id="rId47"/>
    <p:sldId id="392" r:id="rId48"/>
    <p:sldId id="393" r:id="rId49"/>
    <p:sldId id="394" r:id="rId50"/>
    <p:sldId id="397" r:id="rId51"/>
    <p:sldId id="398" r:id="rId52"/>
    <p:sldId id="423" r:id="rId53"/>
    <p:sldId id="424" r:id="rId54"/>
    <p:sldId id="401" r:id="rId55"/>
    <p:sldId id="400" r:id="rId56"/>
    <p:sldId id="403" r:id="rId57"/>
    <p:sldId id="404" r:id="rId58"/>
    <p:sldId id="405" r:id="rId59"/>
    <p:sldId id="406" r:id="rId60"/>
    <p:sldId id="407" r:id="rId61"/>
    <p:sldId id="408" r:id="rId62"/>
    <p:sldId id="410" r:id="rId63"/>
    <p:sldId id="425" r:id="rId64"/>
    <p:sldId id="411" r:id="rId65"/>
    <p:sldId id="412" r:id="rId66"/>
    <p:sldId id="413" r:id="rId67"/>
    <p:sldId id="414" r:id="rId68"/>
    <p:sldId id="415" r:id="rId69"/>
    <p:sldId id="416" r:id="rId70"/>
    <p:sldId id="417" r:id="rId71"/>
    <p:sldId id="366"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B7"/>
    <a:srgbClr val="2B571D"/>
    <a:srgbClr val="EA5633"/>
    <a:srgbClr val="1829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14A3A8-18F7-3F43-B21A-73646D2737F8}" v="122" dt="2024-01-11T12:03:34.8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05" autoAdjust="0"/>
    <p:restoredTop sz="82328" autoAdjust="0"/>
  </p:normalViewPr>
  <p:slideViewPr>
    <p:cSldViewPr>
      <p:cViewPr>
        <p:scale>
          <a:sx n="72" d="100"/>
          <a:sy n="72" d="100"/>
        </p:scale>
        <p:origin x="560" y="144"/>
      </p:cViewPr>
      <p:guideLst>
        <p:guide orient="horz" pos="2160"/>
        <p:guide pos="3840"/>
      </p:guideLst>
    </p:cSldViewPr>
  </p:slideViewPr>
  <p:outlineViewPr>
    <p:cViewPr>
      <p:scale>
        <a:sx n="33" d="100"/>
        <a:sy n="33" d="100"/>
      </p:scale>
      <p:origin x="0" y="45192"/>
    </p:cViewPr>
  </p:outlineViewPr>
  <p:notesTextViewPr>
    <p:cViewPr>
      <p:scale>
        <a:sx n="1" d="1"/>
        <a:sy n="1" d="1"/>
      </p:scale>
      <p:origin x="0" y="0"/>
    </p:cViewPr>
  </p:notesTextViewPr>
  <p:sorterViewPr>
    <p:cViewPr varScale="1">
      <p:scale>
        <a:sx n="100" d="100"/>
        <a:sy n="100" d="100"/>
      </p:scale>
      <p:origin x="0" y="0"/>
    </p:cViewPr>
  </p:sorterViewPr>
  <p:notesViewPr>
    <p:cSldViewPr>
      <p:cViewPr varScale="1">
        <p:scale>
          <a:sx n="53" d="100"/>
          <a:sy n="53" d="100"/>
        </p:scale>
        <p:origin x="-285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16" Type="http://schemas.openxmlformats.org/officeDocument/2006/relationships/slide" Target="slides/slide5.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handoutMaster" Target="handoutMasters/handoutMaster1.xml"/><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0.xml"/><Relationship Id="rId2" Type="http://schemas.openxmlformats.org/officeDocument/2006/relationships/customXml" Target="../customXml/item2.xml"/><Relationship Id="rId2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F9C8C7-F07E-C744-8C6F-9B7194EF2F98}"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20459F7-8EDB-1546-8AD9-1511FA559B18}">
      <dgm:prSet phldrT="[Text]" phldr="1" custT="1"/>
      <dgm:spPr>
        <a:solidFill>
          <a:schemeClr val="bg2"/>
        </a:solidFill>
        <a:ln>
          <a:solidFill>
            <a:srgbClr val="467A78"/>
          </a:solidFill>
        </a:ln>
      </dgm:spPr>
      <dgm:t>
        <a:bodyPr/>
        <a:lstStyle/>
        <a:p>
          <a:endParaRPr lang="en-GB" sz="3200" b="1" i="0">
            <a:solidFill>
              <a:srgbClr val="467A78"/>
            </a:solidFill>
            <a:latin typeface="Source Sans Pro" panose="020B0503030403020204" pitchFamily="34" charset="0"/>
            <a:ea typeface="Source Sans Pro" panose="020B0503030403020204" pitchFamily="34" charset="0"/>
          </a:endParaRPr>
        </a:p>
      </dgm:t>
    </dgm:pt>
    <dgm:pt modelId="{6AD4DE15-39B7-694A-9785-3984DED4E9B3}" type="parTrans" cxnId="{EA2CBD90-54C1-804F-AFF8-12FBBBC58B8B}">
      <dgm:prSet/>
      <dgm:spPr/>
      <dgm:t>
        <a:bodyPr/>
        <a:lstStyle/>
        <a:p>
          <a:endParaRPr lang="en-GB"/>
        </a:p>
      </dgm:t>
    </dgm:pt>
    <dgm:pt modelId="{22D27151-A620-6740-9532-EFD9BE942B3B}" type="sibTrans" cxnId="{EA2CBD90-54C1-804F-AFF8-12FBBBC58B8B}">
      <dgm:prSet/>
      <dgm:spPr>
        <a:ln>
          <a:solidFill>
            <a:srgbClr val="467A78"/>
          </a:solidFill>
        </a:ln>
      </dgm:spPr>
      <dgm:t>
        <a:bodyPr/>
        <a:lstStyle/>
        <a:p>
          <a:endParaRPr lang="en-GB"/>
        </a:p>
      </dgm:t>
    </dgm:pt>
    <dgm:pt modelId="{C17B1F6D-2C90-9640-9E16-C124D861E78D}">
      <dgm:prSet phldrT="[Text]" phldr="1" custT="1"/>
      <dgm:spPr>
        <a:solidFill>
          <a:schemeClr val="bg2"/>
        </a:solidFill>
        <a:ln>
          <a:solidFill>
            <a:srgbClr val="467A78"/>
          </a:solidFill>
        </a:ln>
      </dgm:spPr>
      <dgm:t>
        <a:bodyPr/>
        <a:lstStyle/>
        <a:p>
          <a:endParaRPr lang="en-GB" sz="3200" b="1" i="0">
            <a:solidFill>
              <a:srgbClr val="467A78"/>
            </a:solidFill>
          </a:endParaRPr>
        </a:p>
      </dgm:t>
    </dgm:pt>
    <dgm:pt modelId="{E7D27060-2D77-8F49-B1FA-F6802ABD93A8}" type="parTrans" cxnId="{F0D5C522-DF45-5F43-A5E7-5F6F6157654D}">
      <dgm:prSet/>
      <dgm:spPr/>
      <dgm:t>
        <a:bodyPr/>
        <a:lstStyle/>
        <a:p>
          <a:endParaRPr lang="en-GB"/>
        </a:p>
      </dgm:t>
    </dgm:pt>
    <dgm:pt modelId="{FEDA59C2-FD88-7F4D-8B26-DAAB11687D7E}" type="sibTrans" cxnId="{F0D5C522-DF45-5F43-A5E7-5F6F6157654D}">
      <dgm:prSet/>
      <dgm:spPr/>
      <dgm:t>
        <a:bodyPr/>
        <a:lstStyle/>
        <a:p>
          <a:endParaRPr lang="en-GB"/>
        </a:p>
      </dgm:t>
    </dgm:pt>
    <dgm:pt modelId="{FDDD6914-1A25-344F-ABD4-2375EA8E478B}">
      <dgm:prSet phldrT="[Text]" phldr="1" custT="1"/>
      <dgm:spPr>
        <a:solidFill>
          <a:schemeClr val="bg2"/>
        </a:solidFill>
        <a:ln>
          <a:solidFill>
            <a:srgbClr val="467A78"/>
          </a:solidFill>
        </a:ln>
      </dgm:spPr>
      <dgm:t>
        <a:bodyPr/>
        <a:lstStyle/>
        <a:p>
          <a:endParaRPr lang="en-GB" sz="3200" b="1" i="0">
            <a:solidFill>
              <a:srgbClr val="467A78"/>
            </a:solidFill>
          </a:endParaRPr>
        </a:p>
      </dgm:t>
    </dgm:pt>
    <dgm:pt modelId="{1AA2831D-F70C-0146-ABD7-1BC108215044}" type="parTrans" cxnId="{4C02A7A5-8E08-E94D-A0FB-3176BE4EE45D}">
      <dgm:prSet/>
      <dgm:spPr/>
      <dgm:t>
        <a:bodyPr/>
        <a:lstStyle/>
        <a:p>
          <a:endParaRPr lang="en-GB"/>
        </a:p>
      </dgm:t>
    </dgm:pt>
    <dgm:pt modelId="{9A1ACA25-B64B-8B43-833E-B5DAFEF6293B}" type="sibTrans" cxnId="{4C02A7A5-8E08-E94D-A0FB-3176BE4EE45D}">
      <dgm:prSet/>
      <dgm:spPr/>
      <dgm:t>
        <a:bodyPr/>
        <a:lstStyle/>
        <a:p>
          <a:endParaRPr lang="en-GB"/>
        </a:p>
      </dgm:t>
    </dgm:pt>
    <dgm:pt modelId="{2B10B9D8-3CD4-DF4E-92BC-739C09B8FCD2}">
      <dgm:prSet phldrT="[Text]" custT="1"/>
      <dgm:spPr>
        <a:solidFill>
          <a:schemeClr val="bg2"/>
        </a:solidFill>
        <a:ln>
          <a:solidFill>
            <a:srgbClr val="467A78"/>
          </a:solidFill>
        </a:ln>
      </dgm:spPr>
      <dgm:t>
        <a:bodyPr/>
        <a:lstStyle/>
        <a:p>
          <a:endParaRPr lang="en-GB" sz="3200" b="1" i="0">
            <a:solidFill>
              <a:srgbClr val="467A78"/>
            </a:solidFill>
          </a:endParaRPr>
        </a:p>
      </dgm:t>
    </dgm:pt>
    <dgm:pt modelId="{D933C8DA-6BB6-5742-BF2E-D0DDC3DE6E42}" type="parTrans" cxnId="{2B0DD233-5BCF-DF4A-A9DB-C605CB02ECAE}">
      <dgm:prSet/>
      <dgm:spPr/>
      <dgm:t>
        <a:bodyPr/>
        <a:lstStyle/>
        <a:p>
          <a:endParaRPr lang="en-GB"/>
        </a:p>
      </dgm:t>
    </dgm:pt>
    <dgm:pt modelId="{3C067ECB-0C01-9541-960A-41D9644379AD}" type="sibTrans" cxnId="{2B0DD233-5BCF-DF4A-A9DB-C605CB02ECAE}">
      <dgm:prSet/>
      <dgm:spPr/>
      <dgm:t>
        <a:bodyPr/>
        <a:lstStyle/>
        <a:p>
          <a:endParaRPr lang="en-GB"/>
        </a:p>
      </dgm:t>
    </dgm:pt>
    <dgm:pt modelId="{6D7A4155-1E03-174A-BFD6-8CFBC0F6DA41}" type="pres">
      <dgm:prSet presAssocID="{2FF9C8C7-F07E-C744-8C6F-9B7194EF2F98}" presName="Name0" presStyleCnt="0">
        <dgm:presLayoutVars>
          <dgm:chMax val="7"/>
          <dgm:chPref val="7"/>
          <dgm:dir/>
        </dgm:presLayoutVars>
      </dgm:prSet>
      <dgm:spPr/>
    </dgm:pt>
    <dgm:pt modelId="{E139D40D-8DA1-E041-8900-3208B94FE078}" type="pres">
      <dgm:prSet presAssocID="{2FF9C8C7-F07E-C744-8C6F-9B7194EF2F98}" presName="Name1" presStyleCnt="0"/>
      <dgm:spPr/>
    </dgm:pt>
    <dgm:pt modelId="{95077D82-7CEA-0A4B-BC97-B80103F2B779}" type="pres">
      <dgm:prSet presAssocID="{2FF9C8C7-F07E-C744-8C6F-9B7194EF2F98}" presName="cycle" presStyleCnt="0"/>
      <dgm:spPr/>
    </dgm:pt>
    <dgm:pt modelId="{71213309-973F-B54E-8D4E-DEC9F1A7E6CA}" type="pres">
      <dgm:prSet presAssocID="{2FF9C8C7-F07E-C744-8C6F-9B7194EF2F98}" presName="srcNode" presStyleLbl="node1" presStyleIdx="0" presStyleCnt="4"/>
      <dgm:spPr/>
    </dgm:pt>
    <dgm:pt modelId="{0EDD4FB7-4E29-D343-BEAB-0708B932C111}" type="pres">
      <dgm:prSet presAssocID="{2FF9C8C7-F07E-C744-8C6F-9B7194EF2F98}" presName="conn" presStyleLbl="parChTrans1D2" presStyleIdx="0" presStyleCnt="1"/>
      <dgm:spPr/>
    </dgm:pt>
    <dgm:pt modelId="{A0BB414E-75D0-504D-8852-0AD47326FA05}" type="pres">
      <dgm:prSet presAssocID="{2FF9C8C7-F07E-C744-8C6F-9B7194EF2F98}" presName="extraNode" presStyleLbl="node1" presStyleIdx="0" presStyleCnt="4"/>
      <dgm:spPr/>
    </dgm:pt>
    <dgm:pt modelId="{606F4420-4EFC-4C49-AC46-5DAE3000550E}" type="pres">
      <dgm:prSet presAssocID="{2FF9C8C7-F07E-C744-8C6F-9B7194EF2F98}" presName="dstNode" presStyleLbl="node1" presStyleIdx="0" presStyleCnt="4"/>
      <dgm:spPr/>
    </dgm:pt>
    <dgm:pt modelId="{2828C524-579B-4446-8EFB-3EAC54AB018D}" type="pres">
      <dgm:prSet presAssocID="{D20459F7-8EDB-1546-8AD9-1511FA559B18}" presName="text_1" presStyleLbl="node1" presStyleIdx="0" presStyleCnt="4">
        <dgm:presLayoutVars>
          <dgm:bulletEnabled val="1"/>
        </dgm:presLayoutVars>
      </dgm:prSet>
      <dgm:spPr/>
    </dgm:pt>
    <dgm:pt modelId="{3446FC35-B238-1749-B8D1-084A7DCC0492}" type="pres">
      <dgm:prSet presAssocID="{D20459F7-8EDB-1546-8AD9-1511FA559B18}" presName="accent_1" presStyleCnt="0"/>
      <dgm:spPr/>
    </dgm:pt>
    <dgm:pt modelId="{0DC60721-3F12-A642-80A9-2F994F023232}" type="pres">
      <dgm:prSet presAssocID="{D20459F7-8EDB-1546-8AD9-1511FA559B18}" presName="accentRepeatNode" presStyleLbl="solidFgAcc1" presStyleIdx="0" presStyleCnt="4"/>
      <dgm:spPr>
        <a:ln>
          <a:solidFill>
            <a:srgbClr val="467A78"/>
          </a:solidFill>
        </a:ln>
      </dgm:spPr>
    </dgm:pt>
    <dgm:pt modelId="{434B212F-2D07-1446-93B5-B136573474F6}" type="pres">
      <dgm:prSet presAssocID="{C17B1F6D-2C90-9640-9E16-C124D861E78D}" presName="text_2" presStyleLbl="node1" presStyleIdx="1" presStyleCnt="4">
        <dgm:presLayoutVars>
          <dgm:bulletEnabled val="1"/>
        </dgm:presLayoutVars>
      </dgm:prSet>
      <dgm:spPr/>
    </dgm:pt>
    <dgm:pt modelId="{2D2DC425-6B87-9A4E-894F-24D31223A870}" type="pres">
      <dgm:prSet presAssocID="{C17B1F6D-2C90-9640-9E16-C124D861E78D}" presName="accent_2" presStyleCnt="0"/>
      <dgm:spPr/>
    </dgm:pt>
    <dgm:pt modelId="{4158D907-41A1-0E40-BB77-3146176A25DA}" type="pres">
      <dgm:prSet presAssocID="{C17B1F6D-2C90-9640-9E16-C124D861E78D}" presName="accentRepeatNode" presStyleLbl="solidFgAcc1" presStyleIdx="1" presStyleCnt="4"/>
      <dgm:spPr>
        <a:ln>
          <a:solidFill>
            <a:srgbClr val="467A78"/>
          </a:solidFill>
        </a:ln>
      </dgm:spPr>
    </dgm:pt>
    <dgm:pt modelId="{16FBC536-F710-CB4C-9589-9B3408895722}" type="pres">
      <dgm:prSet presAssocID="{FDDD6914-1A25-344F-ABD4-2375EA8E478B}" presName="text_3" presStyleLbl="node1" presStyleIdx="2" presStyleCnt="4">
        <dgm:presLayoutVars>
          <dgm:bulletEnabled val="1"/>
        </dgm:presLayoutVars>
      </dgm:prSet>
      <dgm:spPr/>
    </dgm:pt>
    <dgm:pt modelId="{DABC475D-1F78-3F42-9D89-D77878E4ACE9}" type="pres">
      <dgm:prSet presAssocID="{FDDD6914-1A25-344F-ABD4-2375EA8E478B}" presName="accent_3" presStyleCnt="0"/>
      <dgm:spPr/>
    </dgm:pt>
    <dgm:pt modelId="{758349A3-BCA3-6748-B3FC-75A9A805E797}" type="pres">
      <dgm:prSet presAssocID="{FDDD6914-1A25-344F-ABD4-2375EA8E478B}" presName="accentRepeatNode" presStyleLbl="solidFgAcc1" presStyleIdx="2" presStyleCnt="4"/>
      <dgm:spPr>
        <a:ln>
          <a:solidFill>
            <a:srgbClr val="467A78"/>
          </a:solidFill>
        </a:ln>
      </dgm:spPr>
    </dgm:pt>
    <dgm:pt modelId="{88519641-7E92-D646-9DB6-1EA574EDB9ED}" type="pres">
      <dgm:prSet presAssocID="{2B10B9D8-3CD4-DF4E-92BC-739C09B8FCD2}" presName="text_4" presStyleLbl="node1" presStyleIdx="3" presStyleCnt="4">
        <dgm:presLayoutVars>
          <dgm:bulletEnabled val="1"/>
        </dgm:presLayoutVars>
      </dgm:prSet>
      <dgm:spPr/>
    </dgm:pt>
    <dgm:pt modelId="{5EDF6ABC-31E4-E34D-B5A1-195A9656E610}" type="pres">
      <dgm:prSet presAssocID="{2B10B9D8-3CD4-DF4E-92BC-739C09B8FCD2}" presName="accent_4" presStyleCnt="0"/>
      <dgm:spPr/>
    </dgm:pt>
    <dgm:pt modelId="{63DA9246-F746-2441-9298-2B85141C1187}" type="pres">
      <dgm:prSet presAssocID="{2B10B9D8-3CD4-DF4E-92BC-739C09B8FCD2}" presName="accentRepeatNode" presStyleLbl="solidFgAcc1" presStyleIdx="3" presStyleCnt="4"/>
      <dgm:spPr/>
    </dgm:pt>
  </dgm:ptLst>
  <dgm:cxnLst>
    <dgm:cxn modelId="{4D862415-2E07-4146-AB28-65ECFFD95EF1}" type="presOf" srcId="{2B10B9D8-3CD4-DF4E-92BC-739C09B8FCD2}" destId="{88519641-7E92-D646-9DB6-1EA574EDB9ED}" srcOrd="0" destOrd="0" presId="urn:microsoft.com/office/officeart/2008/layout/VerticalCurvedList"/>
    <dgm:cxn modelId="{F0D5C522-DF45-5F43-A5E7-5F6F6157654D}" srcId="{2FF9C8C7-F07E-C744-8C6F-9B7194EF2F98}" destId="{C17B1F6D-2C90-9640-9E16-C124D861E78D}" srcOrd="1" destOrd="0" parTransId="{E7D27060-2D77-8F49-B1FA-F6802ABD93A8}" sibTransId="{FEDA59C2-FD88-7F4D-8B26-DAAB11687D7E}"/>
    <dgm:cxn modelId="{2B0DD233-5BCF-DF4A-A9DB-C605CB02ECAE}" srcId="{2FF9C8C7-F07E-C744-8C6F-9B7194EF2F98}" destId="{2B10B9D8-3CD4-DF4E-92BC-739C09B8FCD2}" srcOrd="3" destOrd="0" parTransId="{D933C8DA-6BB6-5742-BF2E-D0DDC3DE6E42}" sibTransId="{3C067ECB-0C01-9541-960A-41D9644379AD}"/>
    <dgm:cxn modelId="{31706549-42A4-6040-A40B-E043A42926D8}" type="presOf" srcId="{2FF9C8C7-F07E-C744-8C6F-9B7194EF2F98}" destId="{6D7A4155-1E03-174A-BFD6-8CFBC0F6DA41}" srcOrd="0" destOrd="0" presId="urn:microsoft.com/office/officeart/2008/layout/VerticalCurvedList"/>
    <dgm:cxn modelId="{66F30A5A-96AB-0241-A4A5-6AEE6B39AFD7}" type="presOf" srcId="{FDDD6914-1A25-344F-ABD4-2375EA8E478B}" destId="{16FBC536-F710-CB4C-9589-9B3408895722}" srcOrd="0" destOrd="0" presId="urn:microsoft.com/office/officeart/2008/layout/VerticalCurvedList"/>
    <dgm:cxn modelId="{6062988B-6284-6B41-B7A2-C1BA03253C2F}" type="presOf" srcId="{22D27151-A620-6740-9532-EFD9BE942B3B}" destId="{0EDD4FB7-4E29-D343-BEAB-0708B932C111}" srcOrd="0" destOrd="0" presId="urn:microsoft.com/office/officeart/2008/layout/VerticalCurvedList"/>
    <dgm:cxn modelId="{EA2CBD90-54C1-804F-AFF8-12FBBBC58B8B}" srcId="{2FF9C8C7-F07E-C744-8C6F-9B7194EF2F98}" destId="{D20459F7-8EDB-1546-8AD9-1511FA559B18}" srcOrd="0" destOrd="0" parTransId="{6AD4DE15-39B7-694A-9785-3984DED4E9B3}" sibTransId="{22D27151-A620-6740-9532-EFD9BE942B3B}"/>
    <dgm:cxn modelId="{4C02A7A5-8E08-E94D-A0FB-3176BE4EE45D}" srcId="{2FF9C8C7-F07E-C744-8C6F-9B7194EF2F98}" destId="{FDDD6914-1A25-344F-ABD4-2375EA8E478B}" srcOrd="2" destOrd="0" parTransId="{1AA2831D-F70C-0146-ABD7-1BC108215044}" sibTransId="{9A1ACA25-B64B-8B43-833E-B5DAFEF6293B}"/>
    <dgm:cxn modelId="{C8AA20C7-41FD-3242-9965-B2FFB2511547}" type="presOf" srcId="{D20459F7-8EDB-1546-8AD9-1511FA559B18}" destId="{2828C524-579B-4446-8EFB-3EAC54AB018D}" srcOrd="0" destOrd="0" presId="urn:microsoft.com/office/officeart/2008/layout/VerticalCurvedList"/>
    <dgm:cxn modelId="{FE556FD7-C050-0F42-B375-F0C8EC1EE9BC}" type="presOf" srcId="{C17B1F6D-2C90-9640-9E16-C124D861E78D}" destId="{434B212F-2D07-1446-93B5-B136573474F6}" srcOrd="0" destOrd="0" presId="urn:microsoft.com/office/officeart/2008/layout/VerticalCurvedList"/>
    <dgm:cxn modelId="{BAE0DAFF-EE82-DB4B-930B-A3C8D2F44799}" type="presParOf" srcId="{6D7A4155-1E03-174A-BFD6-8CFBC0F6DA41}" destId="{E139D40D-8DA1-E041-8900-3208B94FE078}" srcOrd="0" destOrd="0" presId="urn:microsoft.com/office/officeart/2008/layout/VerticalCurvedList"/>
    <dgm:cxn modelId="{1AF79B4F-9E88-9540-825B-15E4E2C269C3}" type="presParOf" srcId="{E139D40D-8DA1-E041-8900-3208B94FE078}" destId="{95077D82-7CEA-0A4B-BC97-B80103F2B779}" srcOrd="0" destOrd="0" presId="urn:microsoft.com/office/officeart/2008/layout/VerticalCurvedList"/>
    <dgm:cxn modelId="{A157E8DD-731F-7F40-A0BB-2BE6EBE5DA42}" type="presParOf" srcId="{95077D82-7CEA-0A4B-BC97-B80103F2B779}" destId="{71213309-973F-B54E-8D4E-DEC9F1A7E6CA}" srcOrd="0" destOrd="0" presId="urn:microsoft.com/office/officeart/2008/layout/VerticalCurvedList"/>
    <dgm:cxn modelId="{80336EBA-8D0C-AC46-911F-1EF1DFC61989}" type="presParOf" srcId="{95077D82-7CEA-0A4B-BC97-B80103F2B779}" destId="{0EDD4FB7-4E29-D343-BEAB-0708B932C111}" srcOrd="1" destOrd="0" presId="urn:microsoft.com/office/officeart/2008/layout/VerticalCurvedList"/>
    <dgm:cxn modelId="{B527E33E-0AE8-F643-98E1-AB66DBD194D1}" type="presParOf" srcId="{95077D82-7CEA-0A4B-BC97-B80103F2B779}" destId="{A0BB414E-75D0-504D-8852-0AD47326FA05}" srcOrd="2" destOrd="0" presId="urn:microsoft.com/office/officeart/2008/layout/VerticalCurvedList"/>
    <dgm:cxn modelId="{82140820-53BA-304C-8C07-FB43725EA927}" type="presParOf" srcId="{95077D82-7CEA-0A4B-BC97-B80103F2B779}" destId="{606F4420-4EFC-4C49-AC46-5DAE3000550E}" srcOrd="3" destOrd="0" presId="urn:microsoft.com/office/officeart/2008/layout/VerticalCurvedList"/>
    <dgm:cxn modelId="{80CE4AE2-9224-C840-8E44-7CD3814DC08A}" type="presParOf" srcId="{E139D40D-8DA1-E041-8900-3208B94FE078}" destId="{2828C524-579B-4446-8EFB-3EAC54AB018D}" srcOrd="1" destOrd="0" presId="urn:microsoft.com/office/officeart/2008/layout/VerticalCurvedList"/>
    <dgm:cxn modelId="{E87FE0C4-9C08-594E-A2CB-579A42586DCC}" type="presParOf" srcId="{E139D40D-8DA1-E041-8900-3208B94FE078}" destId="{3446FC35-B238-1749-B8D1-084A7DCC0492}" srcOrd="2" destOrd="0" presId="urn:microsoft.com/office/officeart/2008/layout/VerticalCurvedList"/>
    <dgm:cxn modelId="{186F1741-1F5D-7945-957C-7FCC1EA97578}" type="presParOf" srcId="{3446FC35-B238-1749-B8D1-084A7DCC0492}" destId="{0DC60721-3F12-A642-80A9-2F994F023232}" srcOrd="0" destOrd="0" presId="urn:microsoft.com/office/officeart/2008/layout/VerticalCurvedList"/>
    <dgm:cxn modelId="{849217ED-F9D4-F24B-800E-4E81FD039B3B}" type="presParOf" srcId="{E139D40D-8DA1-E041-8900-3208B94FE078}" destId="{434B212F-2D07-1446-93B5-B136573474F6}" srcOrd="3" destOrd="0" presId="urn:microsoft.com/office/officeart/2008/layout/VerticalCurvedList"/>
    <dgm:cxn modelId="{A212EE39-F352-E94F-B840-0706EDE09C18}" type="presParOf" srcId="{E139D40D-8DA1-E041-8900-3208B94FE078}" destId="{2D2DC425-6B87-9A4E-894F-24D31223A870}" srcOrd="4" destOrd="0" presId="urn:microsoft.com/office/officeart/2008/layout/VerticalCurvedList"/>
    <dgm:cxn modelId="{8BB3DD6D-E28D-3E41-B20C-140BAE58A8B9}" type="presParOf" srcId="{2D2DC425-6B87-9A4E-894F-24D31223A870}" destId="{4158D907-41A1-0E40-BB77-3146176A25DA}" srcOrd="0" destOrd="0" presId="urn:microsoft.com/office/officeart/2008/layout/VerticalCurvedList"/>
    <dgm:cxn modelId="{C9F494FA-E283-F841-A8DC-4C4B829CA4E6}" type="presParOf" srcId="{E139D40D-8DA1-E041-8900-3208B94FE078}" destId="{16FBC536-F710-CB4C-9589-9B3408895722}" srcOrd="5" destOrd="0" presId="urn:microsoft.com/office/officeart/2008/layout/VerticalCurvedList"/>
    <dgm:cxn modelId="{C74C2FDE-A305-BE49-981D-C575FBFEC599}" type="presParOf" srcId="{E139D40D-8DA1-E041-8900-3208B94FE078}" destId="{DABC475D-1F78-3F42-9D89-D77878E4ACE9}" srcOrd="6" destOrd="0" presId="urn:microsoft.com/office/officeart/2008/layout/VerticalCurvedList"/>
    <dgm:cxn modelId="{E7DB4C95-E697-0B47-B202-3551EC3B859A}" type="presParOf" srcId="{DABC475D-1F78-3F42-9D89-D77878E4ACE9}" destId="{758349A3-BCA3-6748-B3FC-75A9A805E797}" srcOrd="0" destOrd="0" presId="urn:microsoft.com/office/officeart/2008/layout/VerticalCurvedList"/>
    <dgm:cxn modelId="{10450E59-F893-E043-B3BC-6C96586BAAF9}" type="presParOf" srcId="{E139D40D-8DA1-E041-8900-3208B94FE078}" destId="{88519641-7E92-D646-9DB6-1EA574EDB9ED}" srcOrd="7" destOrd="0" presId="urn:microsoft.com/office/officeart/2008/layout/VerticalCurvedList"/>
    <dgm:cxn modelId="{E49ADC9A-D0EF-6447-82F8-ABF424C9C47B}" type="presParOf" srcId="{E139D40D-8DA1-E041-8900-3208B94FE078}" destId="{5EDF6ABC-31E4-E34D-B5A1-195A9656E610}" srcOrd="8" destOrd="0" presId="urn:microsoft.com/office/officeart/2008/layout/VerticalCurvedList"/>
    <dgm:cxn modelId="{9B71E8BE-D445-2943-818D-8E80302D0620}" type="presParOf" srcId="{5EDF6ABC-31E4-E34D-B5A1-195A9656E610}" destId="{63DA9246-F746-2441-9298-2B85141C118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F9C8C7-F07E-C744-8C6F-9B7194EF2F98}"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20459F7-8EDB-1546-8AD9-1511FA559B18}">
      <dgm:prSet phldrT="[Text]" phldr="1" custT="1"/>
      <dgm:spPr>
        <a:solidFill>
          <a:schemeClr val="bg2"/>
        </a:solidFill>
        <a:ln>
          <a:solidFill>
            <a:srgbClr val="467A78"/>
          </a:solidFill>
        </a:ln>
      </dgm:spPr>
      <dgm:t>
        <a:bodyPr/>
        <a:lstStyle/>
        <a:p>
          <a:endParaRPr lang="en-GB" sz="3200" b="1" i="0">
            <a:solidFill>
              <a:srgbClr val="467A78"/>
            </a:solidFill>
            <a:latin typeface="Source Sans Pro" panose="020B0503030403020204" pitchFamily="34" charset="0"/>
            <a:ea typeface="Source Sans Pro" panose="020B0503030403020204" pitchFamily="34" charset="0"/>
          </a:endParaRPr>
        </a:p>
      </dgm:t>
    </dgm:pt>
    <dgm:pt modelId="{6AD4DE15-39B7-694A-9785-3984DED4E9B3}" type="parTrans" cxnId="{EA2CBD90-54C1-804F-AFF8-12FBBBC58B8B}">
      <dgm:prSet/>
      <dgm:spPr/>
      <dgm:t>
        <a:bodyPr/>
        <a:lstStyle/>
        <a:p>
          <a:endParaRPr lang="en-GB"/>
        </a:p>
      </dgm:t>
    </dgm:pt>
    <dgm:pt modelId="{22D27151-A620-6740-9532-EFD9BE942B3B}" type="sibTrans" cxnId="{EA2CBD90-54C1-804F-AFF8-12FBBBC58B8B}">
      <dgm:prSet/>
      <dgm:spPr>
        <a:ln>
          <a:solidFill>
            <a:srgbClr val="467A78"/>
          </a:solidFill>
        </a:ln>
      </dgm:spPr>
      <dgm:t>
        <a:bodyPr/>
        <a:lstStyle/>
        <a:p>
          <a:endParaRPr lang="en-GB"/>
        </a:p>
      </dgm:t>
    </dgm:pt>
    <dgm:pt modelId="{C17B1F6D-2C90-9640-9E16-C124D861E78D}">
      <dgm:prSet phldrT="[Text]" phldr="1" custT="1"/>
      <dgm:spPr>
        <a:solidFill>
          <a:schemeClr val="bg2"/>
        </a:solidFill>
        <a:ln>
          <a:solidFill>
            <a:srgbClr val="467A78"/>
          </a:solidFill>
        </a:ln>
      </dgm:spPr>
      <dgm:t>
        <a:bodyPr/>
        <a:lstStyle/>
        <a:p>
          <a:endParaRPr lang="en-GB" sz="3200" b="1" i="0">
            <a:solidFill>
              <a:srgbClr val="467A78"/>
            </a:solidFill>
          </a:endParaRPr>
        </a:p>
      </dgm:t>
    </dgm:pt>
    <dgm:pt modelId="{E7D27060-2D77-8F49-B1FA-F6802ABD93A8}" type="parTrans" cxnId="{F0D5C522-DF45-5F43-A5E7-5F6F6157654D}">
      <dgm:prSet/>
      <dgm:spPr/>
      <dgm:t>
        <a:bodyPr/>
        <a:lstStyle/>
        <a:p>
          <a:endParaRPr lang="en-GB"/>
        </a:p>
      </dgm:t>
    </dgm:pt>
    <dgm:pt modelId="{FEDA59C2-FD88-7F4D-8B26-DAAB11687D7E}" type="sibTrans" cxnId="{F0D5C522-DF45-5F43-A5E7-5F6F6157654D}">
      <dgm:prSet/>
      <dgm:spPr/>
      <dgm:t>
        <a:bodyPr/>
        <a:lstStyle/>
        <a:p>
          <a:endParaRPr lang="en-GB"/>
        </a:p>
      </dgm:t>
    </dgm:pt>
    <dgm:pt modelId="{FDDD6914-1A25-344F-ABD4-2375EA8E478B}">
      <dgm:prSet phldrT="[Text]" phldr="1" custT="1"/>
      <dgm:spPr>
        <a:solidFill>
          <a:schemeClr val="bg2"/>
        </a:solidFill>
        <a:ln>
          <a:solidFill>
            <a:srgbClr val="467A78"/>
          </a:solidFill>
        </a:ln>
      </dgm:spPr>
      <dgm:t>
        <a:bodyPr/>
        <a:lstStyle/>
        <a:p>
          <a:endParaRPr lang="en-GB" sz="3200" b="1" i="0">
            <a:solidFill>
              <a:srgbClr val="467A78"/>
            </a:solidFill>
          </a:endParaRPr>
        </a:p>
      </dgm:t>
    </dgm:pt>
    <dgm:pt modelId="{1AA2831D-F70C-0146-ABD7-1BC108215044}" type="parTrans" cxnId="{4C02A7A5-8E08-E94D-A0FB-3176BE4EE45D}">
      <dgm:prSet/>
      <dgm:spPr/>
      <dgm:t>
        <a:bodyPr/>
        <a:lstStyle/>
        <a:p>
          <a:endParaRPr lang="en-GB"/>
        </a:p>
      </dgm:t>
    </dgm:pt>
    <dgm:pt modelId="{9A1ACA25-B64B-8B43-833E-B5DAFEF6293B}" type="sibTrans" cxnId="{4C02A7A5-8E08-E94D-A0FB-3176BE4EE45D}">
      <dgm:prSet/>
      <dgm:spPr/>
      <dgm:t>
        <a:bodyPr/>
        <a:lstStyle/>
        <a:p>
          <a:endParaRPr lang="en-GB"/>
        </a:p>
      </dgm:t>
    </dgm:pt>
    <dgm:pt modelId="{2B10B9D8-3CD4-DF4E-92BC-739C09B8FCD2}">
      <dgm:prSet phldrT="[Text]" custT="1"/>
      <dgm:spPr>
        <a:solidFill>
          <a:schemeClr val="bg2"/>
        </a:solidFill>
        <a:ln>
          <a:solidFill>
            <a:srgbClr val="467A78"/>
          </a:solidFill>
        </a:ln>
      </dgm:spPr>
      <dgm:t>
        <a:bodyPr/>
        <a:lstStyle/>
        <a:p>
          <a:endParaRPr lang="en-GB" sz="3200" b="1" i="0">
            <a:solidFill>
              <a:srgbClr val="467A78"/>
            </a:solidFill>
          </a:endParaRPr>
        </a:p>
      </dgm:t>
    </dgm:pt>
    <dgm:pt modelId="{D933C8DA-6BB6-5742-BF2E-D0DDC3DE6E42}" type="parTrans" cxnId="{2B0DD233-5BCF-DF4A-A9DB-C605CB02ECAE}">
      <dgm:prSet/>
      <dgm:spPr/>
      <dgm:t>
        <a:bodyPr/>
        <a:lstStyle/>
        <a:p>
          <a:endParaRPr lang="en-GB"/>
        </a:p>
      </dgm:t>
    </dgm:pt>
    <dgm:pt modelId="{3C067ECB-0C01-9541-960A-41D9644379AD}" type="sibTrans" cxnId="{2B0DD233-5BCF-DF4A-A9DB-C605CB02ECAE}">
      <dgm:prSet/>
      <dgm:spPr/>
      <dgm:t>
        <a:bodyPr/>
        <a:lstStyle/>
        <a:p>
          <a:endParaRPr lang="en-GB"/>
        </a:p>
      </dgm:t>
    </dgm:pt>
    <dgm:pt modelId="{6D7A4155-1E03-174A-BFD6-8CFBC0F6DA41}" type="pres">
      <dgm:prSet presAssocID="{2FF9C8C7-F07E-C744-8C6F-9B7194EF2F98}" presName="Name0" presStyleCnt="0">
        <dgm:presLayoutVars>
          <dgm:chMax val="7"/>
          <dgm:chPref val="7"/>
          <dgm:dir/>
        </dgm:presLayoutVars>
      </dgm:prSet>
      <dgm:spPr/>
    </dgm:pt>
    <dgm:pt modelId="{E139D40D-8DA1-E041-8900-3208B94FE078}" type="pres">
      <dgm:prSet presAssocID="{2FF9C8C7-F07E-C744-8C6F-9B7194EF2F98}" presName="Name1" presStyleCnt="0"/>
      <dgm:spPr/>
    </dgm:pt>
    <dgm:pt modelId="{95077D82-7CEA-0A4B-BC97-B80103F2B779}" type="pres">
      <dgm:prSet presAssocID="{2FF9C8C7-F07E-C744-8C6F-9B7194EF2F98}" presName="cycle" presStyleCnt="0"/>
      <dgm:spPr/>
    </dgm:pt>
    <dgm:pt modelId="{71213309-973F-B54E-8D4E-DEC9F1A7E6CA}" type="pres">
      <dgm:prSet presAssocID="{2FF9C8C7-F07E-C744-8C6F-9B7194EF2F98}" presName="srcNode" presStyleLbl="node1" presStyleIdx="0" presStyleCnt="4"/>
      <dgm:spPr/>
    </dgm:pt>
    <dgm:pt modelId="{0EDD4FB7-4E29-D343-BEAB-0708B932C111}" type="pres">
      <dgm:prSet presAssocID="{2FF9C8C7-F07E-C744-8C6F-9B7194EF2F98}" presName="conn" presStyleLbl="parChTrans1D2" presStyleIdx="0" presStyleCnt="1"/>
      <dgm:spPr/>
    </dgm:pt>
    <dgm:pt modelId="{A0BB414E-75D0-504D-8852-0AD47326FA05}" type="pres">
      <dgm:prSet presAssocID="{2FF9C8C7-F07E-C744-8C6F-9B7194EF2F98}" presName="extraNode" presStyleLbl="node1" presStyleIdx="0" presStyleCnt="4"/>
      <dgm:spPr/>
    </dgm:pt>
    <dgm:pt modelId="{606F4420-4EFC-4C49-AC46-5DAE3000550E}" type="pres">
      <dgm:prSet presAssocID="{2FF9C8C7-F07E-C744-8C6F-9B7194EF2F98}" presName="dstNode" presStyleLbl="node1" presStyleIdx="0" presStyleCnt="4"/>
      <dgm:spPr/>
    </dgm:pt>
    <dgm:pt modelId="{2828C524-579B-4446-8EFB-3EAC54AB018D}" type="pres">
      <dgm:prSet presAssocID="{D20459F7-8EDB-1546-8AD9-1511FA559B18}" presName="text_1" presStyleLbl="node1" presStyleIdx="0" presStyleCnt="4">
        <dgm:presLayoutVars>
          <dgm:bulletEnabled val="1"/>
        </dgm:presLayoutVars>
      </dgm:prSet>
      <dgm:spPr/>
    </dgm:pt>
    <dgm:pt modelId="{3446FC35-B238-1749-B8D1-084A7DCC0492}" type="pres">
      <dgm:prSet presAssocID="{D20459F7-8EDB-1546-8AD9-1511FA559B18}" presName="accent_1" presStyleCnt="0"/>
      <dgm:spPr/>
    </dgm:pt>
    <dgm:pt modelId="{0DC60721-3F12-A642-80A9-2F994F023232}" type="pres">
      <dgm:prSet presAssocID="{D20459F7-8EDB-1546-8AD9-1511FA559B18}" presName="accentRepeatNode" presStyleLbl="solidFgAcc1" presStyleIdx="0" presStyleCnt="4"/>
      <dgm:spPr>
        <a:ln>
          <a:solidFill>
            <a:srgbClr val="467A78"/>
          </a:solidFill>
        </a:ln>
      </dgm:spPr>
    </dgm:pt>
    <dgm:pt modelId="{434B212F-2D07-1446-93B5-B136573474F6}" type="pres">
      <dgm:prSet presAssocID="{C17B1F6D-2C90-9640-9E16-C124D861E78D}" presName="text_2" presStyleLbl="node1" presStyleIdx="1" presStyleCnt="4">
        <dgm:presLayoutVars>
          <dgm:bulletEnabled val="1"/>
        </dgm:presLayoutVars>
      </dgm:prSet>
      <dgm:spPr/>
    </dgm:pt>
    <dgm:pt modelId="{2D2DC425-6B87-9A4E-894F-24D31223A870}" type="pres">
      <dgm:prSet presAssocID="{C17B1F6D-2C90-9640-9E16-C124D861E78D}" presName="accent_2" presStyleCnt="0"/>
      <dgm:spPr/>
    </dgm:pt>
    <dgm:pt modelId="{4158D907-41A1-0E40-BB77-3146176A25DA}" type="pres">
      <dgm:prSet presAssocID="{C17B1F6D-2C90-9640-9E16-C124D861E78D}" presName="accentRepeatNode" presStyleLbl="solidFgAcc1" presStyleIdx="1" presStyleCnt="4"/>
      <dgm:spPr>
        <a:ln>
          <a:solidFill>
            <a:srgbClr val="467A78"/>
          </a:solidFill>
        </a:ln>
      </dgm:spPr>
    </dgm:pt>
    <dgm:pt modelId="{16FBC536-F710-CB4C-9589-9B3408895722}" type="pres">
      <dgm:prSet presAssocID="{FDDD6914-1A25-344F-ABD4-2375EA8E478B}" presName="text_3" presStyleLbl="node1" presStyleIdx="2" presStyleCnt="4">
        <dgm:presLayoutVars>
          <dgm:bulletEnabled val="1"/>
        </dgm:presLayoutVars>
      </dgm:prSet>
      <dgm:spPr/>
    </dgm:pt>
    <dgm:pt modelId="{DABC475D-1F78-3F42-9D89-D77878E4ACE9}" type="pres">
      <dgm:prSet presAssocID="{FDDD6914-1A25-344F-ABD4-2375EA8E478B}" presName="accent_3" presStyleCnt="0"/>
      <dgm:spPr/>
    </dgm:pt>
    <dgm:pt modelId="{758349A3-BCA3-6748-B3FC-75A9A805E797}" type="pres">
      <dgm:prSet presAssocID="{FDDD6914-1A25-344F-ABD4-2375EA8E478B}" presName="accentRepeatNode" presStyleLbl="solidFgAcc1" presStyleIdx="2" presStyleCnt="4"/>
      <dgm:spPr>
        <a:ln>
          <a:solidFill>
            <a:srgbClr val="467A78"/>
          </a:solidFill>
        </a:ln>
      </dgm:spPr>
    </dgm:pt>
    <dgm:pt modelId="{88519641-7E92-D646-9DB6-1EA574EDB9ED}" type="pres">
      <dgm:prSet presAssocID="{2B10B9D8-3CD4-DF4E-92BC-739C09B8FCD2}" presName="text_4" presStyleLbl="node1" presStyleIdx="3" presStyleCnt="4">
        <dgm:presLayoutVars>
          <dgm:bulletEnabled val="1"/>
        </dgm:presLayoutVars>
      </dgm:prSet>
      <dgm:spPr/>
    </dgm:pt>
    <dgm:pt modelId="{5EDF6ABC-31E4-E34D-B5A1-195A9656E610}" type="pres">
      <dgm:prSet presAssocID="{2B10B9D8-3CD4-DF4E-92BC-739C09B8FCD2}" presName="accent_4" presStyleCnt="0"/>
      <dgm:spPr/>
    </dgm:pt>
    <dgm:pt modelId="{63DA9246-F746-2441-9298-2B85141C1187}" type="pres">
      <dgm:prSet presAssocID="{2B10B9D8-3CD4-DF4E-92BC-739C09B8FCD2}" presName="accentRepeatNode" presStyleLbl="solidFgAcc1" presStyleIdx="3" presStyleCnt="4"/>
      <dgm:spPr/>
    </dgm:pt>
  </dgm:ptLst>
  <dgm:cxnLst>
    <dgm:cxn modelId="{4D862415-2E07-4146-AB28-65ECFFD95EF1}" type="presOf" srcId="{2B10B9D8-3CD4-DF4E-92BC-739C09B8FCD2}" destId="{88519641-7E92-D646-9DB6-1EA574EDB9ED}" srcOrd="0" destOrd="0" presId="urn:microsoft.com/office/officeart/2008/layout/VerticalCurvedList"/>
    <dgm:cxn modelId="{F0D5C522-DF45-5F43-A5E7-5F6F6157654D}" srcId="{2FF9C8C7-F07E-C744-8C6F-9B7194EF2F98}" destId="{C17B1F6D-2C90-9640-9E16-C124D861E78D}" srcOrd="1" destOrd="0" parTransId="{E7D27060-2D77-8F49-B1FA-F6802ABD93A8}" sibTransId="{FEDA59C2-FD88-7F4D-8B26-DAAB11687D7E}"/>
    <dgm:cxn modelId="{2B0DD233-5BCF-DF4A-A9DB-C605CB02ECAE}" srcId="{2FF9C8C7-F07E-C744-8C6F-9B7194EF2F98}" destId="{2B10B9D8-3CD4-DF4E-92BC-739C09B8FCD2}" srcOrd="3" destOrd="0" parTransId="{D933C8DA-6BB6-5742-BF2E-D0DDC3DE6E42}" sibTransId="{3C067ECB-0C01-9541-960A-41D9644379AD}"/>
    <dgm:cxn modelId="{31706549-42A4-6040-A40B-E043A42926D8}" type="presOf" srcId="{2FF9C8C7-F07E-C744-8C6F-9B7194EF2F98}" destId="{6D7A4155-1E03-174A-BFD6-8CFBC0F6DA41}" srcOrd="0" destOrd="0" presId="urn:microsoft.com/office/officeart/2008/layout/VerticalCurvedList"/>
    <dgm:cxn modelId="{66F30A5A-96AB-0241-A4A5-6AEE6B39AFD7}" type="presOf" srcId="{FDDD6914-1A25-344F-ABD4-2375EA8E478B}" destId="{16FBC536-F710-CB4C-9589-9B3408895722}" srcOrd="0" destOrd="0" presId="urn:microsoft.com/office/officeart/2008/layout/VerticalCurvedList"/>
    <dgm:cxn modelId="{6062988B-6284-6B41-B7A2-C1BA03253C2F}" type="presOf" srcId="{22D27151-A620-6740-9532-EFD9BE942B3B}" destId="{0EDD4FB7-4E29-D343-BEAB-0708B932C111}" srcOrd="0" destOrd="0" presId="urn:microsoft.com/office/officeart/2008/layout/VerticalCurvedList"/>
    <dgm:cxn modelId="{EA2CBD90-54C1-804F-AFF8-12FBBBC58B8B}" srcId="{2FF9C8C7-F07E-C744-8C6F-9B7194EF2F98}" destId="{D20459F7-8EDB-1546-8AD9-1511FA559B18}" srcOrd="0" destOrd="0" parTransId="{6AD4DE15-39B7-694A-9785-3984DED4E9B3}" sibTransId="{22D27151-A620-6740-9532-EFD9BE942B3B}"/>
    <dgm:cxn modelId="{4C02A7A5-8E08-E94D-A0FB-3176BE4EE45D}" srcId="{2FF9C8C7-F07E-C744-8C6F-9B7194EF2F98}" destId="{FDDD6914-1A25-344F-ABD4-2375EA8E478B}" srcOrd="2" destOrd="0" parTransId="{1AA2831D-F70C-0146-ABD7-1BC108215044}" sibTransId="{9A1ACA25-B64B-8B43-833E-B5DAFEF6293B}"/>
    <dgm:cxn modelId="{C8AA20C7-41FD-3242-9965-B2FFB2511547}" type="presOf" srcId="{D20459F7-8EDB-1546-8AD9-1511FA559B18}" destId="{2828C524-579B-4446-8EFB-3EAC54AB018D}" srcOrd="0" destOrd="0" presId="urn:microsoft.com/office/officeart/2008/layout/VerticalCurvedList"/>
    <dgm:cxn modelId="{FE556FD7-C050-0F42-B375-F0C8EC1EE9BC}" type="presOf" srcId="{C17B1F6D-2C90-9640-9E16-C124D861E78D}" destId="{434B212F-2D07-1446-93B5-B136573474F6}" srcOrd="0" destOrd="0" presId="urn:microsoft.com/office/officeart/2008/layout/VerticalCurvedList"/>
    <dgm:cxn modelId="{BAE0DAFF-EE82-DB4B-930B-A3C8D2F44799}" type="presParOf" srcId="{6D7A4155-1E03-174A-BFD6-8CFBC0F6DA41}" destId="{E139D40D-8DA1-E041-8900-3208B94FE078}" srcOrd="0" destOrd="0" presId="urn:microsoft.com/office/officeart/2008/layout/VerticalCurvedList"/>
    <dgm:cxn modelId="{1AF79B4F-9E88-9540-825B-15E4E2C269C3}" type="presParOf" srcId="{E139D40D-8DA1-E041-8900-3208B94FE078}" destId="{95077D82-7CEA-0A4B-BC97-B80103F2B779}" srcOrd="0" destOrd="0" presId="urn:microsoft.com/office/officeart/2008/layout/VerticalCurvedList"/>
    <dgm:cxn modelId="{A157E8DD-731F-7F40-A0BB-2BE6EBE5DA42}" type="presParOf" srcId="{95077D82-7CEA-0A4B-BC97-B80103F2B779}" destId="{71213309-973F-B54E-8D4E-DEC9F1A7E6CA}" srcOrd="0" destOrd="0" presId="urn:microsoft.com/office/officeart/2008/layout/VerticalCurvedList"/>
    <dgm:cxn modelId="{80336EBA-8D0C-AC46-911F-1EF1DFC61989}" type="presParOf" srcId="{95077D82-7CEA-0A4B-BC97-B80103F2B779}" destId="{0EDD4FB7-4E29-D343-BEAB-0708B932C111}" srcOrd="1" destOrd="0" presId="urn:microsoft.com/office/officeart/2008/layout/VerticalCurvedList"/>
    <dgm:cxn modelId="{B527E33E-0AE8-F643-98E1-AB66DBD194D1}" type="presParOf" srcId="{95077D82-7CEA-0A4B-BC97-B80103F2B779}" destId="{A0BB414E-75D0-504D-8852-0AD47326FA05}" srcOrd="2" destOrd="0" presId="urn:microsoft.com/office/officeart/2008/layout/VerticalCurvedList"/>
    <dgm:cxn modelId="{82140820-53BA-304C-8C07-FB43725EA927}" type="presParOf" srcId="{95077D82-7CEA-0A4B-BC97-B80103F2B779}" destId="{606F4420-4EFC-4C49-AC46-5DAE3000550E}" srcOrd="3" destOrd="0" presId="urn:microsoft.com/office/officeart/2008/layout/VerticalCurvedList"/>
    <dgm:cxn modelId="{80CE4AE2-9224-C840-8E44-7CD3814DC08A}" type="presParOf" srcId="{E139D40D-8DA1-E041-8900-3208B94FE078}" destId="{2828C524-579B-4446-8EFB-3EAC54AB018D}" srcOrd="1" destOrd="0" presId="urn:microsoft.com/office/officeart/2008/layout/VerticalCurvedList"/>
    <dgm:cxn modelId="{E87FE0C4-9C08-594E-A2CB-579A42586DCC}" type="presParOf" srcId="{E139D40D-8DA1-E041-8900-3208B94FE078}" destId="{3446FC35-B238-1749-B8D1-084A7DCC0492}" srcOrd="2" destOrd="0" presId="urn:microsoft.com/office/officeart/2008/layout/VerticalCurvedList"/>
    <dgm:cxn modelId="{186F1741-1F5D-7945-957C-7FCC1EA97578}" type="presParOf" srcId="{3446FC35-B238-1749-B8D1-084A7DCC0492}" destId="{0DC60721-3F12-A642-80A9-2F994F023232}" srcOrd="0" destOrd="0" presId="urn:microsoft.com/office/officeart/2008/layout/VerticalCurvedList"/>
    <dgm:cxn modelId="{849217ED-F9D4-F24B-800E-4E81FD039B3B}" type="presParOf" srcId="{E139D40D-8DA1-E041-8900-3208B94FE078}" destId="{434B212F-2D07-1446-93B5-B136573474F6}" srcOrd="3" destOrd="0" presId="urn:microsoft.com/office/officeart/2008/layout/VerticalCurvedList"/>
    <dgm:cxn modelId="{A212EE39-F352-E94F-B840-0706EDE09C18}" type="presParOf" srcId="{E139D40D-8DA1-E041-8900-3208B94FE078}" destId="{2D2DC425-6B87-9A4E-894F-24D31223A870}" srcOrd="4" destOrd="0" presId="urn:microsoft.com/office/officeart/2008/layout/VerticalCurvedList"/>
    <dgm:cxn modelId="{8BB3DD6D-E28D-3E41-B20C-140BAE58A8B9}" type="presParOf" srcId="{2D2DC425-6B87-9A4E-894F-24D31223A870}" destId="{4158D907-41A1-0E40-BB77-3146176A25DA}" srcOrd="0" destOrd="0" presId="urn:microsoft.com/office/officeart/2008/layout/VerticalCurvedList"/>
    <dgm:cxn modelId="{C9F494FA-E283-F841-A8DC-4C4B829CA4E6}" type="presParOf" srcId="{E139D40D-8DA1-E041-8900-3208B94FE078}" destId="{16FBC536-F710-CB4C-9589-9B3408895722}" srcOrd="5" destOrd="0" presId="urn:microsoft.com/office/officeart/2008/layout/VerticalCurvedList"/>
    <dgm:cxn modelId="{C74C2FDE-A305-BE49-981D-C575FBFEC599}" type="presParOf" srcId="{E139D40D-8DA1-E041-8900-3208B94FE078}" destId="{DABC475D-1F78-3F42-9D89-D77878E4ACE9}" srcOrd="6" destOrd="0" presId="urn:microsoft.com/office/officeart/2008/layout/VerticalCurvedList"/>
    <dgm:cxn modelId="{E7DB4C95-E697-0B47-B202-3551EC3B859A}" type="presParOf" srcId="{DABC475D-1F78-3F42-9D89-D77878E4ACE9}" destId="{758349A3-BCA3-6748-B3FC-75A9A805E797}" srcOrd="0" destOrd="0" presId="urn:microsoft.com/office/officeart/2008/layout/VerticalCurvedList"/>
    <dgm:cxn modelId="{10450E59-F893-E043-B3BC-6C96586BAAF9}" type="presParOf" srcId="{E139D40D-8DA1-E041-8900-3208B94FE078}" destId="{88519641-7E92-D646-9DB6-1EA574EDB9ED}" srcOrd="7" destOrd="0" presId="urn:microsoft.com/office/officeart/2008/layout/VerticalCurvedList"/>
    <dgm:cxn modelId="{E49ADC9A-D0EF-6447-82F8-ABF424C9C47B}" type="presParOf" srcId="{E139D40D-8DA1-E041-8900-3208B94FE078}" destId="{5EDF6ABC-31E4-E34D-B5A1-195A9656E610}" srcOrd="8" destOrd="0" presId="urn:microsoft.com/office/officeart/2008/layout/VerticalCurvedList"/>
    <dgm:cxn modelId="{9B71E8BE-D445-2943-818D-8E80302D0620}" type="presParOf" srcId="{5EDF6ABC-31E4-E34D-B5A1-195A9656E610}" destId="{63DA9246-F746-2441-9298-2B85141C118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F9C8C7-F07E-C744-8C6F-9B7194EF2F98}"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20459F7-8EDB-1546-8AD9-1511FA559B18}">
      <dgm:prSet phldrT="[Text]" custT="1"/>
      <dgm:spPr>
        <a:solidFill>
          <a:schemeClr val="bg2"/>
        </a:solidFill>
        <a:ln>
          <a:solidFill>
            <a:srgbClr val="467A78"/>
          </a:solidFill>
        </a:ln>
      </dgm:spPr>
      <dgm:t>
        <a:bodyPr/>
        <a:lstStyle/>
        <a:p>
          <a:r>
            <a:rPr lang="en-GB" sz="2800" b="0" i="0">
              <a:solidFill>
                <a:schemeClr val="tx1"/>
              </a:solidFill>
              <a:latin typeface="Source Sans Pro" panose="020B0503030403020204" pitchFamily="34" charset="0"/>
              <a:ea typeface="Source Sans Pro" panose="020B0503030403020204" pitchFamily="34" charset="0"/>
            </a:rPr>
            <a:t>Customer</a:t>
          </a:r>
        </a:p>
      </dgm:t>
    </dgm:pt>
    <dgm:pt modelId="{6AD4DE15-39B7-694A-9785-3984DED4E9B3}" type="parTrans" cxnId="{EA2CBD90-54C1-804F-AFF8-12FBBBC58B8B}">
      <dgm:prSet/>
      <dgm:spPr/>
      <dgm:t>
        <a:bodyPr/>
        <a:lstStyle/>
        <a:p>
          <a:endParaRPr lang="en-GB"/>
        </a:p>
      </dgm:t>
    </dgm:pt>
    <dgm:pt modelId="{22D27151-A620-6740-9532-EFD9BE942B3B}" type="sibTrans" cxnId="{EA2CBD90-54C1-804F-AFF8-12FBBBC58B8B}">
      <dgm:prSet/>
      <dgm:spPr>
        <a:ln>
          <a:solidFill>
            <a:srgbClr val="467A78"/>
          </a:solidFill>
        </a:ln>
      </dgm:spPr>
      <dgm:t>
        <a:bodyPr/>
        <a:lstStyle/>
        <a:p>
          <a:endParaRPr lang="en-GB"/>
        </a:p>
      </dgm:t>
    </dgm:pt>
    <dgm:pt modelId="{C17B1F6D-2C90-9640-9E16-C124D861E78D}">
      <dgm:prSet phldrT="[Text]" custT="1"/>
      <dgm:spPr>
        <a:solidFill>
          <a:schemeClr val="bg2"/>
        </a:solidFill>
        <a:ln>
          <a:solidFill>
            <a:srgbClr val="467A78"/>
          </a:solidFill>
        </a:ln>
      </dgm:spPr>
      <dgm:t>
        <a:bodyPr/>
        <a:lstStyle/>
        <a:p>
          <a:r>
            <a:rPr lang="en-GB" sz="2800" b="0" i="0">
              <a:solidFill>
                <a:schemeClr val="tx1"/>
              </a:solidFill>
              <a:latin typeface="Source Sans Pro" panose="020B0503030403020204" pitchFamily="34" charset="0"/>
              <a:ea typeface="Source Sans Pro" panose="020B0503030403020204" pitchFamily="34" charset="0"/>
            </a:rPr>
            <a:t>Competitor</a:t>
          </a:r>
        </a:p>
      </dgm:t>
    </dgm:pt>
    <dgm:pt modelId="{E7D27060-2D77-8F49-B1FA-F6802ABD93A8}" type="parTrans" cxnId="{F0D5C522-DF45-5F43-A5E7-5F6F6157654D}">
      <dgm:prSet/>
      <dgm:spPr/>
      <dgm:t>
        <a:bodyPr/>
        <a:lstStyle/>
        <a:p>
          <a:endParaRPr lang="en-GB"/>
        </a:p>
      </dgm:t>
    </dgm:pt>
    <dgm:pt modelId="{FEDA59C2-FD88-7F4D-8B26-DAAB11687D7E}" type="sibTrans" cxnId="{F0D5C522-DF45-5F43-A5E7-5F6F6157654D}">
      <dgm:prSet/>
      <dgm:spPr/>
      <dgm:t>
        <a:bodyPr/>
        <a:lstStyle/>
        <a:p>
          <a:endParaRPr lang="en-GB"/>
        </a:p>
      </dgm:t>
    </dgm:pt>
    <dgm:pt modelId="{FDDD6914-1A25-344F-ABD4-2375EA8E478B}">
      <dgm:prSet phldrT="[Text]" custT="1"/>
      <dgm:spPr>
        <a:solidFill>
          <a:schemeClr val="bg2"/>
        </a:solidFill>
        <a:ln>
          <a:solidFill>
            <a:srgbClr val="467A78"/>
          </a:solidFill>
        </a:ln>
      </dgm:spPr>
      <dgm:t>
        <a:bodyPr/>
        <a:lstStyle/>
        <a:p>
          <a:r>
            <a:rPr lang="en-US" sz="2800" dirty="0">
              <a:solidFill>
                <a:schemeClr val="tx1"/>
              </a:solidFill>
              <a:effectLst/>
              <a:latin typeface="Source Sans Pro" panose="020B0503030403020204" pitchFamily="34" charset="0"/>
              <a:ea typeface="Source Sans Pro" panose="020B0503030403020204" pitchFamily="34" charset="0"/>
            </a:rPr>
            <a:t>Suppliers, publishers, intermediaries and influencers </a:t>
          </a:r>
          <a:endParaRPr lang="en-GB" sz="2800" b="0" i="0">
            <a:solidFill>
              <a:schemeClr val="tx1"/>
            </a:solidFill>
            <a:latin typeface="Source Sans Pro" panose="020B0503030403020204" pitchFamily="34" charset="0"/>
            <a:ea typeface="Source Sans Pro" panose="020B0503030403020204" pitchFamily="34" charset="0"/>
          </a:endParaRPr>
        </a:p>
      </dgm:t>
    </dgm:pt>
    <dgm:pt modelId="{1AA2831D-F70C-0146-ABD7-1BC108215044}" type="parTrans" cxnId="{4C02A7A5-8E08-E94D-A0FB-3176BE4EE45D}">
      <dgm:prSet/>
      <dgm:spPr/>
      <dgm:t>
        <a:bodyPr/>
        <a:lstStyle/>
        <a:p>
          <a:endParaRPr lang="en-GB"/>
        </a:p>
      </dgm:t>
    </dgm:pt>
    <dgm:pt modelId="{9A1ACA25-B64B-8B43-833E-B5DAFEF6293B}" type="sibTrans" cxnId="{4C02A7A5-8E08-E94D-A0FB-3176BE4EE45D}">
      <dgm:prSet/>
      <dgm:spPr/>
      <dgm:t>
        <a:bodyPr/>
        <a:lstStyle/>
        <a:p>
          <a:endParaRPr lang="en-GB"/>
        </a:p>
      </dgm:t>
    </dgm:pt>
    <dgm:pt modelId="{2B10B9D8-3CD4-DF4E-92BC-739C09B8FCD2}">
      <dgm:prSet phldrT="[Text]" custT="1"/>
      <dgm:spPr>
        <a:solidFill>
          <a:schemeClr val="bg2"/>
        </a:solidFill>
        <a:ln>
          <a:solidFill>
            <a:srgbClr val="467A78"/>
          </a:solidFill>
        </a:ln>
      </dgm:spPr>
      <dgm:t>
        <a:bodyPr/>
        <a:lstStyle/>
        <a:p>
          <a:r>
            <a:rPr lang="en-US" sz="2800" dirty="0">
              <a:solidFill>
                <a:schemeClr val="tx1"/>
              </a:solidFill>
              <a:effectLst/>
              <a:latin typeface="Source Sans Pro" panose="020B0503030403020204" pitchFamily="34" charset="0"/>
              <a:ea typeface="Source Sans Pro" panose="020B0503030403020204" pitchFamily="34" charset="0"/>
            </a:rPr>
            <a:t>business and revenue models enabled by digital markets</a:t>
          </a:r>
          <a:endParaRPr lang="en-GB" sz="2800" b="0" i="0">
            <a:solidFill>
              <a:schemeClr val="tx1"/>
            </a:solidFill>
            <a:latin typeface="Source Sans Pro" panose="020B0503030403020204" pitchFamily="34" charset="0"/>
            <a:ea typeface="Source Sans Pro" panose="020B0503030403020204" pitchFamily="34" charset="0"/>
          </a:endParaRPr>
        </a:p>
      </dgm:t>
    </dgm:pt>
    <dgm:pt modelId="{D933C8DA-6BB6-5742-BF2E-D0DDC3DE6E42}" type="parTrans" cxnId="{2B0DD233-5BCF-DF4A-A9DB-C605CB02ECAE}">
      <dgm:prSet/>
      <dgm:spPr/>
      <dgm:t>
        <a:bodyPr/>
        <a:lstStyle/>
        <a:p>
          <a:endParaRPr lang="en-GB"/>
        </a:p>
      </dgm:t>
    </dgm:pt>
    <dgm:pt modelId="{3C067ECB-0C01-9541-960A-41D9644379AD}" type="sibTrans" cxnId="{2B0DD233-5BCF-DF4A-A9DB-C605CB02ECAE}">
      <dgm:prSet/>
      <dgm:spPr/>
      <dgm:t>
        <a:bodyPr/>
        <a:lstStyle/>
        <a:p>
          <a:endParaRPr lang="en-GB"/>
        </a:p>
      </dgm:t>
    </dgm:pt>
    <dgm:pt modelId="{6D7A4155-1E03-174A-BFD6-8CFBC0F6DA41}" type="pres">
      <dgm:prSet presAssocID="{2FF9C8C7-F07E-C744-8C6F-9B7194EF2F98}" presName="Name0" presStyleCnt="0">
        <dgm:presLayoutVars>
          <dgm:chMax val="7"/>
          <dgm:chPref val="7"/>
          <dgm:dir/>
        </dgm:presLayoutVars>
      </dgm:prSet>
      <dgm:spPr/>
    </dgm:pt>
    <dgm:pt modelId="{E139D40D-8DA1-E041-8900-3208B94FE078}" type="pres">
      <dgm:prSet presAssocID="{2FF9C8C7-F07E-C744-8C6F-9B7194EF2F98}" presName="Name1" presStyleCnt="0"/>
      <dgm:spPr/>
    </dgm:pt>
    <dgm:pt modelId="{95077D82-7CEA-0A4B-BC97-B80103F2B779}" type="pres">
      <dgm:prSet presAssocID="{2FF9C8C7-F07E-C744-8C6F-9B7194EF2F98}" presName="cycle" presStyleCnt="0"/>
      <dgm:spPr/>
    </dgm:pt>
    <dgm:pt modelId="{71213309-973F-B54E-8D4E-DEC9F1A7E6CA}" type="pres">
      <dgm:prSet presAssocID="{2FF9C8C7-F07E-C744-8C6F-9B7194EF2F98}" presName="srcNode" presStyleLbl="node1" presStyleIdx="0" presStyleCnt="4"/>
      <dgm:spPr/>
    </dgm:pt>
    <dgm:pt modelId="{0EDD4FB7-4E29-D343-BEAB-0708B932C111}" type="pres">
      <dgm:prSet presAssocID="{2FF9C8C7-F07E-C744-8C6F-9B7194EF2F98}" presName="conn" presStyleLbl="parChTrans1D2" presStyleIdx="0" presStyleCnt="1"/>
      <dgm:spPr/>
    </dgm:pt>
    <dgm:pt modelId="{A0BB414E-75D0-504D-8852-0AD47326FA05}" type="pres">
      <dgm:prSet presAssocID="{2FF9C8C7-F07E-C744-8C6F-9B7194EF2F98}" presName="extraNode" presStyleLbl="node1" presStyleIdx="0" presStyleCnt="4"/>
      <dgm:spPr/>
    </dgm:pt>
    <dgm:pt modelId="{606F4420-4EFC-4C49-AC46-5DAE3000550E}" type="pres">
      <dgm:prSet presAssocID="{2FF9C8C7-F07E-C744-8C6F-9B7194EF2F98}" presName="dstNode" presStyleLbl="node1" presStyleIdx="0" presStyleCnt="4"/>
      <dgm:spPr/>
    </dgm:pt>
    <dgm:pt modelId="{2828C524-579B-4446-8EFB-3EAC54AB018D}" type="pres">
      <dgm:prSet presAssocID="{D20459F7-8EDB-1546-8AD9-1511FA559B18}" presName="text_1" presStyleLbl="node1" presStyleIdx="0" presStyleCnt="4">
        <dgm:presLayoutVars>
          <dgm:bulletEnabled val="1"/>
        </dgm:presLayoutVars>
      </dgm:prSet>
      <dgm:spPr/>
    </dgm:pt>
    <dgm:pt modelId="{3446FC35-B238-1749-B8D1-084A7DCC0492}" type="pres">
      <dgm:prSet presAssocID="{D20459F7-8EDB-1546-8AD9-1511FA559B18}" presName="accent_1" presStyleCnt="0"/>
      <dgm:spPr/>
    </dgm:pt>
    <dgm:pt modelId="{0DC60721-3F12-A642-80A9-2F994F023232}" type="pres">
      <dgm:prSet presAssocID="{D20459F7-8EDB-1546-8AD9-1511FA559B18}" presName="accentRepeatNode" presStyleLbl="solidFgAcc1" presStyleIdx="0" presStyleCnt="4"/>
      <dgm:spPr>
        <a:ln>
          <a:solidFill>
            <a:srgbClr val="467A78"/>
          </a:solidFill>
        </a:ln>
      </dgm:spPr>
    </dgm:pt>
    <dgm:pt modelId="{434B212F-2D07-1446-93B5-B136573474F6}" type="pres">
      <dgm:prSet presAssocID="{C17B1F6D-2C90-9640-9E16-C124D861E78D}" presName="text_2" presStyleLbl="node1" presStyleIdx="1" presStyleCnt="4">
        <dgm:presLayoutVars>
          <dgm:bulletEnabled val="1"/>
        </dgm:presLayoutVars>
      </dgm:prSet>
      <dgm:spPr/>
    </dgm:pt>
    <dgm:pt modelId="{2D2DC425-6B87-9A4E-894F-24D31223A870}" type="pres">
      <dgm:prSet presAssocID="{C17B1F6D-2C90-9640-9E16-C124D861E78D}" presName="accent_2" presStyleCnt="0"/>
      <dgm:spPr/>
    </dgm:pt>
    <dgm:pt modelId="{4158D907-41A1-0E40-BB77-3146176A25DA}" type="pres">
      <dgm:prSet presAssocID="{C17B1F6D-2C90-9640-9E16-C124D861E78D}" presName="accentRepeatNode" presStyleLbl="solidFgAcc1" presStyleIdx="1" presStyleCnt="4"/>
      <dgm:spPr>
        <a:ln>
          <a:solidFill>
            <a:srgbClr val="467A78"/>
          </a:solidFill>
        </a:ln>
      </dgm:spPr>
    </dgm:pt>
    <dgm:pt modelId="{16FBC536-F710-CB4C-9589-9B3408895722}" type="pres">
      <dgm:prSet presAssocID="{FDDD6914-1A25-344F-ABD4-2375EA8E478B}" presName="text_3" presStyleLbl="node1" presStyleIdx="2" presStyleCnt="4">
        <dgm:presLayoutVars>
          <dgm:bulletEnabled val="1"/>
        </dgm:presLayoutVars>
      </dgm:prSet>
      <dgm:spPr/>
    </dgm:pt>
    <dgm:pt modelId="{DABC475D-1F78-3F42-9D89-D77878E4ACE9}" type="pres">
      <dgm:prSet presAssocID="{FDDD6914-1A25-344F-ABD4-2375EA8E478B}" presName="accent_3" presStyleCnt="0"/>
      <dgm:spPr/>
    </dgm:pt>
    <dgm:pt modelId="{758349A3-BCA3-6748-B3FC-75A9A805E797}" type="pres">
      <dgm:prSet presAssocID="{FDDD6914-1A25-344F-ABD4-2375EA8E478B}" presName="accentRepeatNode" presStyleLbl="solidFgAcc1" presStyleIdx="2" presStyleCnt="4"/>
      <dgm:spPr>
        <a:ln>
          <a:solidFill>
            <a:srgbClr val="467A78"/>
          </a:solidFill>
        </a:ln>
      </dgm:spPr>
    </dgm:pt>
    <dgm:pt modelId="{88519641-7E92-D646-9DB6-1EA574EDB9ED}" type="pres">
      <dgm:prSet presAssocID="{2B10B9D8-3CD4-DF4E-92BC-739C09B8FCD2}" presName="text_4" presStyleLbl="node1" presStyleIdx="3" presStyleCnt="4">
        <dgm:presLayoutVars>
          <dgm:bulletEnabled val="1"/>
        </dgm:presLayoutVars>
      </dgm:prSet>
      <dgm:spPr/>
    </dgm:pt>
    <dgm:pt modelId="{5EDF6ABC-31E4-E34D-B5A1-195A9656E610}" type="pres">
      <dgm:prSet presAssocID="{2B10B9D8-3CD4-DF4E-92BC-739C09B8FCD2}" presName="accent_4" presStyleCnt="0"/>
      <dgm:spPr/>
    </dgm:pt>
    <dgm:pt modelId="{63DA9246-F746-2441-9298-2B85141C1187}" type="pres">
      <dgm:prSet presAssocID="{2B10B9D8-3CD4-DF4E-92BC-739C09B8FCD2}" presName="accentRepeatNode" presStyleLbl="solidFgAcc1" presStyleIdx="3" presStyleCnt="4"/>
      <dgm:spPr/>
    </dgm:pt>
  </dgm:ptLst>
  <dgm:cxnLst>
    <dgm:cxn modelId="{4D862415-2E07-4146-AB28-65ECFFD95EF1}" type="presOf" srcId="{2B10B9D8-3CD4-DF4E-92BC-739C09B8FCD2}" destId="{88519641-7E92-D646-9DB6-1EA574EDB9ED}" srcOrd="0" destOrd="0" presId="urn:microsoft.com/office/officeart/2008/layout/VerticalCurvedList"/>
    <dgm:cxn modelId="{F0D5C522-DF45-5F43-A5E7-5F6F6157654D}" srcId="{2FF9C8C7-F07E-C744-8C6F-9B7194EF2F98}" destId="{C17B1F6D-2C90-9640-9E16-C124D861E78D}" srcOrd="1" destOrd="0" parTransId="{E7D27060-2D77-8F49-B1FA-F6802ABD93A8}" sibTransId="{FEDA59C2-FD88-7F4D-8B26-DAAB11687D7E}"/>
    <dgm:cxn modelId="{2B0DD233-5BCF-DF4A-A9DB-C605CB02ECAE}" srcId="{2FF9C8C7-F07E-C744-8C6F-9B7194EF2F98}" destId="{2B10B9D8-3CD4-DF4E-92BC-739C09B8FCD2}" srcOrd="3" destOrd="0" parTransId="{D933C8DA-6BB6-5742-BF2E-D0DDC3DE6E42}" sibTransId="{3C067ECB-0C01-9541-960A-41D9644379AD}"/>
    <dgm:cxn modelId="{31706549-42A4-6040-A40B-E043A42926D8}" type="presOf" srcId="{2FF9C8C7-F07E-C744-8C6F-9B7194EF2F98}" destId="{6D7A4155-1E03-174A-BFD6-8CFBC0F6DA41}" srcOrd="0" destOrd="0" presId="urn:microsoft.com/office/officeart/2008/layout/VerticalCurvedList"/>
    <dgm:cxn modelId="{66F30A5A-96AB-0241-A4A5-6AEE6B39AFD7}" type="presOf" srcId="{FDDD6914-1A25-344F-ABD4-2375EA8E478B}" destId="{16FBC536-F710-CB4C-9589-9B3408895722}" srcOrd="0" destOrd="0" presId="urn:microsoft.com/office/officeart/2008/layout/VerticalCurvedList"/>
    <dgm:cxn modelId="{6062988B-6284-6B41-B7A2-C1BA03253C2F}" type="presOf" srcId="{22D27151-A620-6740-9532-EFD9BE942B3B}" destId="{0EDD4FB7-4E29-D343-BEAB-0708B932C111}" srcOrd="0" destOrd="0" presId="urn:microsoft.com/office/officeart/2008/layout/VerticalCurvedList"/>
    <dgm:cxn modelId="{EA2CBD90-54C1-804F-AFF8-12FBBBC58B8B}" srcId="{2FF9C8C7-F07E-C744-8C6F-9B7194EF2F98}" destId="{D20459F7-8EDB-1546-8AD9-1511FA559B18}" srcOrd="0" destOrd="0" parTransId="{6AD4DE15-39B7-694A-9785-3984DED4E9B3}" sibTransId="{22D27151-A620-6740-9532-EFD9BE942B3B}"/>
    <dgm:cxn modelId="{4C02A7A5-8E08-E94D-A0FB-3176BE4EE45D}" srcId="{2FF9C8C7-F07E-C744-8C6F-9B7194EF2F98}" destId="{FDDD6914-1A25-344F-ABD4-2375EA8E478B}" srcOrd="2" destOrd="0" parTransId="{1AA2831D-F70C-0146-ABD7-1BC108215044}" sibTransId="{9A1ACA25-B64B-8B43-833E-B5DAFEF6293B}"/>
    <dgm:cxn modelId="{C8AA20C7-41FD-3242-9965-B2FFB2511547}" type="presOf" srcId="{D20459F7-8EDB-1546-8AD9-1511FA559B18}" destId="{2828C524-579B-4446-8EFB-3EAC54AB018D}" srcOrd="0" destOrd="0" presId="urn:microsoft.com/office/officeart/2008/layout/VerticalCurvedList"/>
    <dgm:cxn modelId="{FE556FD7-C050-0F42-B375-F0C8EC1EE9BC}" type="presOf" srcId="{C17B1F6D-2C90-9640-9E16-C124D861E78D}" destId="{434B212F-2D07-1446-93B5-B136573474F6}" srcOrd="0" destOrd="0" presId="urn:microsoft.com/office/officeart/2008/layout/VerticalCurvedList"/>
    <dgm:cxn modelId="{BAE0DAFF-EE82-DB4B-930B-A3C8D2F44799}" type="presParOf" srcId="{6D7A4155-1E03-174A-BFD6-8CFBC0F6DA41}" destId="{E139D40D-8DA1-E041-8900-3208B94FE078}" srcOrd="0" destOrd="0" presId="urn:microsoft.com/office/officeart/2008/layout/VerticalCurvedList"/>
    <dgm:cxn modelId="{1AF79B4F-9E88-9540-825B-15E4E2C269C3}" type="presParOf" srcId="{E139D40D-8DA1-E041-8900-3208B94FE078}" destId="{95077D82-7CEA-0A4B-BC97-B80103F2B779}" srcOrd="0" destOrd="0" presId="urn:microsoft.com/office/officeart/2008/layout/VerticalCurvedList"/>
    <dgm:cxn modelId="{A157E8DD-731F-7F40-A0BB-2BE6EBE5DA42}" type="presParOf" srcId="{95077D82-7CEA-0A4B-BC97-B80103F2B779}" destId="{71213309-973F-B54E-8D4E-DEC9F1A7E6CA}" srcOrd="0" destOrd="0" presId="urn:microsoft.com/office/officeart/2008/layout/VerticalCurvedList"/>
    <dgm:cxn modelId="{80336EBA-8D0C-AC46-911F-1EF1DFC61989}" type="presParOf" srcId="{95077D82-7CEA-0A4B-BC97-B80103F2B779}" destId="{0EDD4FB7-4E29-D343-BEAB-0708B932C111}" srcOrd="1" destOrd="0" presId="urn:microsoft.com/office/officeart/2008/layout/VerticalCurvedList"/>
    <dgm:cxn modelId="{B527E33E-0AE8-F643-98E1-AB66DBD194D1}" type="presParOf" srcId="{95077D82-7CEA-0A4B-BC97-B80103F2B779}" destId="{A0BB414E-75D0-504D-8852-0AD47326FA05}" srcOrd="2" destOrd="0" presId="urn:microsoft.com/office/officeart/2008/layout/VerticalCurvedList"/>
    <dgm:cxn modelId="{82140820-53BA-304C-8C07-FB43725EA927}" type="presParOf" srcId="{95077D82-7CEA-0A4B-BC97-B80103F2B779}" destId="{606F4420-4EFC-4C49-AC46-5DAE3000550E}" srcOrd="3" destOrd="0" presId="urn:microsoft.com/office/officeart/2008/layout/VerticalCurvedList"/>
    <dgm:cxn modelId="{80CE4AE2-9224-C840-8E44-7CD3814DC08A}" type="presParOf" srcId="{E139D40D-8DA1-E041-8900-3208B94FE078}" destId="{2828C524-579B-4446-8EFB-3EAC54AB018D}" srcOrd="1" destOrd="0" presId="urn:microsoft.com/office/officeart/2008/layout/VerticalCurvedList"/>
    <dgm:cxn modelId="{E87FE0C4-9C08-594E-A2CB-579A42586DCC}" type="presParOf" srcId="{E139D40D-8DA1-E041-8900-3208B94FE078}" destId="{3446FC35-B238-1749-B8D1-084A7DCC0492}" srcOrd="2" destOrd="0" presId="urn:microsoft.com/office/officeart/2008/layout/VerticalCurvedList"/>
    <dgm:cxn modelId="{186F1741-1F5D-7945-957C-7FCC1EA97578}" type="presParOf" srcId="{3446FC35-B238-1749-B8D1-084A7DCC0492}" destId="{0DC60721-3F12-A642-80A9-2F994F023232}" srcOrd="0" destOrd="0" presId="urn:microsoft.com/office/officeart/2008/layout/VerticalCurvedList"/>
    <dgm:cxn modelId="{849217ED-F9D4-F24B-800E-4E81FD039B3B}" type="presParOf" srcId="{E139D40D-8DA1-E041-8900-3208B94FE078}" destId="{434B212F-2D07-1446-93B5-B136573474F6}" srcOrd="3" destOrd="0" presId="urn:microsoft.com/office/officeart/2008/layout/VerticalCurvedList"/>
    <dgm:cxn modelId="{A212EE39-F352-E94F-B840-0706EDE09C18}" type="presParOf" srcId="{E139D40D-8DA1-E041-8900-3208B94FE078}" destId="{2D2DC425-6B87-9A4E-894F-24D31223A870}" srcOrd="4" destOrd="0" presId="urn:microsoft.com/office/officeart/2008/layout/VerticalCurvedList"/>
    <dgm:cxn modelId="{8BB3DD6D-E28D-3E41-B20C-140BAE58A8B9}" type="presParOf" srcId="{2D2DC425-6B87-9A4E-894F-24D31223A870}" destId="{4158D907-41A1-0E40-BB77-3146176A25DA}" srcOrd="0" destOrd="0" presId="urn:microsoft.com/office/officeart/2008/layout/VerticalCurvedList"/>
    <dgm:cxn modelId="{C9F494FA-E283-F841-A8DC-4C4B829CA4E6}" type="presParOf" srcId="{E139D40D-8DA1-E041-8900-3208B94FE078}" destId="{16FBC536-F710-CB4C-9589-9B3408895722}" srcOrd="5" destOrd="0" presId="urn:microsoft.com/office/officeart/2008/layout/VerticalCurvedList"/>
    <dgm:cxn modelId="{C74C2FDE-A305-BE49-981D-C575FBFEC599}" type="presParOf" srcId="{E139D40D-8DA1-E041-8900-3208B94FE078}" destId="{DABC475D-1F78-3F42-9D89-D77878E4ACE9}" srcOrd="6" destOrd="0" presId="urn:microsoft.com/office/officeart/2008/layout/VerticalCurvedList"/>
    <dgm:cxn modelId="{E7DB4C95-E697-0B47-B202-3551EC3B859A}" type="presParOf" srcId="{DABC475D-1F78-3F42-9D89-D77878E4ACE9}" destId="{758349A3-BCA3-6748-B3FC-75A9A805E797}" srcOrd="0" destOrd="0" presId="urn:microsoft.com/office/officeart/2008/layout/VerticalCurvedList"/>
    <dgm:cxn modelId="{10450E59-F893-E043-B3BC-6C96586BAAF9}" type="presParOf" srcId="{E139D40D-8DA1-E041-8900-3208B94FE078}" destId="{88519641-7E92-D646-9DB6-1EA574EDB9ED}" srcOrd="7" destOrd="0" presId="urn:microsoft.com/office/officeart/2008/layout/VerticalCurvedList"/>
    <dgm:cxn modelId="{E49ADC9A-D0EF-6447-82F8-ABF424C9C47B}" type="presParOf" srcId="{E139D40D-8DA1-E041-8900-3208B94FE078}" destId="{5EDF6ABC-31E4-E34D-B5A1-195A9656E610}" srcOrd="8" destOrd="0" presId="urn:microsoft.com/office/officeart/2008/layout/VerticalCurvedList"/>
    <dgm:cxn modelId="{9B71E8BE-D445-2943-818D-8E80302D0620}" type="presParOf" srcId="{5EDF6ABC-31E4-E34D-B5A1-195A9656E610}" destId="{63DA9246-F746-2441-9298-2B85141C118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F9C8C7-F07E-C744-8C6F-9B7194EF2F98}" type="doc">
      <dgm:prSet loTypeId="urn:microsoft.com/office/officeart/2008/layout/VerticalCurvedList" loCatId="" qsTypeId="urn:microsoft.com/office/officeart/2005/8/quickstyle/simple1" qsCatId="simple" csTypeId="urn:microsoft.com/office/officeart/2005/8/colors/accent1_1" csCatId="accent1" phldr="1"/>
      <dgm:spPr/>
      <dgm:t>
        <a:bodyPr/>
        <a:lstStyle/>
        <a:p>
          <a:endParaRPr lang="en-GB"/>
        </a:p>
      </dgm:t>
    </dgm:pt>
    <dgm:pt modelId="{C17B1F6D-2C90-9640-9E16-C124D861E78D}">
      <dgm:prSet phldrT="[Text]" custT="1"/>
      <dgm:spPr/>
      <dgm:t>
        <a:bodyPr/>
        <a:lstStyle/>
        <a:p>
          <a:r>
            <a:rPr lang="en-US" sz="3200" dirty="0">
              <a:latin typeface="Source Sans Pro" panose="020B0503030403020204" pitchFamily="34" charset="0"/>
              <a:ea typeface="Source Sans Pro" panose="020B0503030403020204" pitchFamily="34" charset="0"/>
            </a:rPr>
            <a:t>Technological forces</a:t>
          </a:r>
          <a:endParaRPr lang="en-GB" sz="3200" b="0" i="0">
            <a:latin typeface="Source Sans Pro" panose="020B0503030403020204" pitchFamily="34" charset="0"/>
            <a:ea typeface="Source Sans Pro" panose="020B0503030403020204" pitchFamily="34" charset="0"/>
          </a:endParaRPr>
        </a:p>
      </dgm:t>
    </dgm:pt>
    <dgm:pt modelId="{E7D27060-2D77-8F49-B1FA-F6802ABD93A8}" type="parTrans" cxnId="{F0D5C522-DF45-5F43-A5E7-5F6F6157654D}">
      <dgm:prSet/>
      <dgm:spPr/>
      <dgm:t>
        <a:bodyPr/>
        <a:lstStyle/>
        <a:p>
          <a:endParaRPr lang="en-GB"/>
        </a:p>
      </dgm:t>
    </dgm:pt>
    <dgm:pt modelId="{FEDA59C2-FD88-7F4D-8B26-DAAB11687D7E}" type="sibTrans" cxnId="{F0D5C522-DF45-5F43-A5E7-5F6F6157654D}">
      <dgm:prSet/>
      <dgm:spPr/>
      <dgm:t>
        <a:bodyPr/>
        <a:lstStyle/>
        <a:p>
          <a:endParaRPr lang="en-GB"/>
        </a:p>
      </dgm:t>
    </dgm:pt>
    <dgm:pt modelId="{B5BA7FA5-4DF1-B742-9785-5E5D6A543A13}">
      <dgm:prSet custT="1"/>
      <dgm:spPr/>
      <dgm:t>
        <a:bodyPr/>
        <a:lstStyle/>
        <a:p>
          <a:r>
            <a:rPr lang="en-US" sz="3200" dirty="0">
              <a:latin typeface="Source Sans Pro" panose="020B0503030403020204" pitchFamily="34" charset="0"/>
              <a:ea typeface="Source Sans Pro" panose="020B0503030403020204" pitchFamily="34" charset="0"/>
            </a:rPr>
            <a:t>Legal forces</a:t>
          </a:r>
        </a:p>
      </dgm:t>
    </dgm:pt>
    <dgm:pt modelId="{E7B54DB9-9190-9542-992C-BF8D9386F0EC}" type="parTrans" cxnId="{CCC02C48-AF5D-E245-A18B-3DEE58AA428B}">
      <dgm:prSet/>
      <dgm:spPr/>
      <dgm:t>
        <a:bodyPr/>
        <a:lstStyle/>
        <a:p>
          <a:endParaRPr lang="en-US"/>
        </a:p>
      </dgm:t>
    </dgm:pt>
    <dgm:pt modelId="{CFA6A201-6C53-1245-B511-0B4D9A3E801B}" type="sibTrans" cxnId="{CCC02C48-AF5D-E245-A18B-3DEE58AA428B}">
      <dgm:prSet/>
      <dgm:spPr/>
      <dgm:t>
        <a:bodyPr/>
        <a:lstStyle/>
        <a:p>
          <a:endParaRPr lang="en-US"/>
        </a:p>
      </dgm:t>
    </dgm:pt>
    <dgm:pt modelId="{46FFE57E-36D4-384B-829A-A5E93AF7088D}">
      <dgm:prSet custT="1"/>
      <dgm:spPr/>
      <dgm:t>
        <a:bodyPr/>
        <a:lstStyle/>
        <a:p>
          <a:r>
            <a:rPr lang="en-US" sz="3200" dirty="0">
              <a:latin typeface="Source Sans Pro" panose="020B0503030403020204" pitchFamily="34" charset="0"/>
              <a:ea typeface="Source Sans Pro" panose="020B0503030403020204" pitchFamily="34" charset="0"/>
            </a:rPr>
            <a:t>Social, economic and political trends </a:t>
          </a:r>
          <a:endParaRPr lang="en-VN" sz="3200">
            <a:latin typeface="Source Sans Pro" panose="020B0503030403020204" pitchFamily="34" charset="0"/>
            <a:ea typeface="Source Sans Pro" panose="020B0503030403020204" pitchFamily="34" charset="0"/>
          </a:endParaRPr>
        </a:p>
      </dgm:t>
    </dgm:pt>
    <dgm:pt modelId="{53764433-BDF2-EA4C-B6CB-8322EFA243CF}" type="parTrans" cxnId="{D4DBEDF0-96AC-2F46-8EAF-B85746F6EB2B}">
      <dgm:prSet/>
      <dgm:spPr/>
      <dgm:t>
        <a:bodyPr/>
        <a:lstStyle/>
        <a:p>
          <a:endParaRPr lang="en-US"/>
        </a:p>
      </dgm:t>
    </dgm:pt>
    <dgm:pt modelId="{55E1F336-7CBD-D144-84AF-FCE14A9AF9FE}" type="sibTrans" cxnId="{D4DBEDF0-96AC-2F46-8EAF-B85746F6EB2B}">
      <dgm:prSet/>
      <dgm:spPr/>
      <dgm:t>
        <a:bodyPr/>
        <a:lstStyle/>
        <a:p>
          <a:endParaRPr lang="en-US"/>
        </a:p>
      </dgm:t>
    </dgm:pt>
    <dgm:pt modelId="{6D7A4155-1E03-174A-BFD6-8CFBC0F6DA41}" type="pres">
      <dgm:prSet presAssocID="{2FF9C8C7-F07E-C744-8C6F-9B7194EF2F98}" presName="Name0" presStyleCnt="0">
        <dgm:presLayoutVars>
          <dgm:chMax val="7"/>
          <dgm:chPref val="7"/>
          <dgm:dir/>
        </dgm:presLayoutVars>
      </dgm:prSet>
      <dgm:spPr/>
    </dgm:pt>
    <dgm:pt modelId="{E139D40D-8DA1-E041-8900-3208B94FE078}" type="pres">
      <dgm:prSet presAssocID="{2FF9C8C7-F07E-C744-8C6F-9B7194EF2F98}" presName="Name1" presStyleCnt="0"/>
      <dgm:spPr/>
    </dgm:pt>
    <dgm:pt modelId="{95077D82-7CEA-0A4B-BC97-B80103F2B779}" type="pres">
      <dgm:prSet presAssocID="{2FF9C8C7-F07E-C744-8C6F-9B7194EF2F98}" presName="cycle" presStyleCnt="0"/>
      <dgm:spPr/>
    </dgm:pt>
    <dgm:pt modelId="{71213309-973F-B54E-8D4E-DEC9F1A7E6CA}" type="pres">
      <dgm:prSet presAssocID="{2FF9C8C7-F07E-C744-8C6F-9B7194EF2F98}" presName="srcNode" presStyleLbl="node1" presStyleIdx="0" presStyleCnt="3"/>
      <dgm:spPr/>
    </dgm:pt>
    <dgm:pt modelId="{0EDD4FB7-4E29-D343-BEAB-0708B932C111}" type="pres">
      <dgm:prSet presAssocID="{2FF9C8C7-F07E-C744-8C6F-9B7194EF2F98}" presName="conn" presStyleLbl="parChTrans1D2" presStyleIdx="0" presStyleCnt="1"/>
      <dgm:spPr/>
    </dgm:pt>
    <dgm:pt modelId="{A0BB414E-75D0-504D-8852-0AD47326FA05}" type="pres">
      <dgm:prSet presAssocID="{2FF9C8C7-F07E-C744-8C6F-9B7194EF2F98}" presName="extraNode" presStyleLbl="node1" presStyleIdx="0" presStyleCnt="3"/>
      <dgm:spPr/>
    </dgm:pt>
    <dgm:pt modelId="{606F4420-4EFC-4C49-AC46-5DAE3000550E}" type="pres">
      <dgm:prSet presAssocID="{2FF9C8C7-F07E-C744-8C6F-9B7194EF2F98}" presName="dstNode" presStyleLbl="node1" presStyleIdx="0" presStyleCnt="3"/>
      <dgm:spPr/>
    </dgm:pt>
    <dgm:pt modelId="{1E126D40-FC12-9347-A2C0-658E3AB3F883}" type="pres">
      <dgm:prSet presAssocID="{C17B1F6D-2C90-9640-9E16-C124D861E78D}" presName="text_1" presStyleLbl="node1" presStyleIdx="0" presStyleCnt="3">
        <dgm:presLayoutVars>
          <dgm:bulletEnabled val="1"/>
        </dgm:presLayoutVars>
      </dgm:prSet>
      <dgm:spPr/>
    </dgm:pt>
    <dgm:pt modelId="{051DC598-BA81-4D4C-A7B4-CE5130B2AAB3}" type="pres">
      <dgm:prSet presAssocID="{C17B1F6D-2C90-9640-9E16-C124D861E78D}" presName="accent_1" presStyleCnt="0"/>
      <dgm:spPr/>
    </dgm:pt>
    <dgm:pt modelId="{4158D907-41A1-0E40-BB77-3146176A25DA}" type="pres">
      <dgm:prSet presAssocID="{C17B1F6D-2C90-9640-9E16-C124D861E78D}" presName="accentRepeatNode" presStyleLbl="solidFgAcc1" presStyleIdx="0" presStyleCnt="3"/>
      <dgm:spPr/>
    </dgm:pt>
    <dgm:pt modelId="{DC2652F5-BEF7-8641-B4F1-F9D5F3253321}" type="pres">
      <dgm:prSet presAssocID="{B5BA7FA5-4DF1-B742-9785-5E5D6A543A13}" presName="text_2" presStyleLbl="node1" presStyleIdx="1" presStyleCnt="3">
        <dgm:presLayoutVars>
          <dgm:bulletEnabled val="1"/>
        </dgm:presLayoutVars>
      </dgm:prSet>
      <dgm:spPr/>
    </dgm:pt>
    <dgm:pt modelId="{7F95F54F-7BB3-A142-9673-4C541273A6F9}" type="pres">
      <dgm:prSet presAssocID="{B5BA7FA5-4DF1-B742-9785-5E5D6A543A13}" presName="accent_2" presStyleCnt="0"/>
      <dgm:spPr/>
    </dgm:pt>
    <dgm:pt modelId="{D1A3036E-B8DC-9A4C-9ED3-FCF0B1AD85B1}" type="pres">
      <dgm:prSet presAssocID="{B5BA7FA5-4DF1-B742-9785-5E5D6A543A13}" presName="accentRepeatNode" presStyleLbl="solidFgAcc1" presStyleIdx="1" presStyleCnt="3"/>
      <dgm:spPr/>
    </dgm:pt>
    <dgm:pt modelId="{B1DC531D-6FD8-2F4E-B388-C29161302FB4}" type="pres">
      <dgm:prSet presAssocID="{46FFE57E-36D4-384B-829A-A5E93AF7088D}" presName="text_3" presStyleLbl="node1" presStyleIdx="2" presStyleCnt="3">
        <dgm:presLayoutVars>
          <dgm:bulletEnabled val="1"/>
        </dgm:presLayoutVars>
      </dgm:prSet>
      <dgm:spPr/>
    </dgm:pt>
    <dgm:pt modelId="{372746C5-1D5D-0D45-AA71-83F92AA7402B}" type="pres">
      <dgm:prSet presAssocID="{46FFE57E-36D4-384B-829A-A5E93AF7088D}" presName="accent_3" presStyleCnt="0"/>
      <dgm:spPr/>
    </dgm:pt>
    <dgm:pt modelId="{3183BDDE-4E83-0C46-AC20-5E97179F5408}" type="pres">
      <dgm:prSet presAssocID="{46FFE57E-36D4-384B-829A-A5E93AF7088D}" presName="accentRepeatNode" presStyleLbl="solidFgAcc1" presStyleIdx="2" presStyleCnt="3"/>
      <dgm:spPr/>
    </dgm:pt>
  </dgm:ptLst>
  <dgm:cxnLst>
    <dgm:cxn modelId="{83690F1E-1F14-DE42-B07A-C20627FA0DFE}" type="presOf" srcId="{B5BA7FA5-4DF1-B742-9785-5E5D6A543A13}" destId="{DC2652F5-BEF7-8641-B4F1-F9D5F3253321}" srcOrd="0" destOrd="0" presId="urn:microsoft.com/office/officeart/2008/layout/VerticalCurvedList"/>
    <dgm:cxn modelId="{F0D5C522-DF45-5F43-A5E7-5F6F6157654D}" srcId="{2FF9C8C7-F07E-C744-8C6F-9B7194EF2F98}" destId="{C17B1F6D-2C90-9640-9E16-C124D861E78D}" srcOrd="0" destOrd="0" parTransId="{E7D27060-2D77-8F49-B1FA-F6802ABD93A8}" sibTransId="{FEDA59C2-FD88-7F4D-8B26-DAAB11687D7E}"/>
    <dgm:cxn modelId="{CCC02C48-AF5D-E245-A18B-3DEE58AA428B}" srcId="{2FF9C8C7-F07E-C744-8C6F-9B7194EF2F98}" destId="{B5BA7FA5-4DF1-B742-9785-5E5D6A543A13}" srcOrd="1" destOrd="0" parTransId="{E7B54DB9-9190-9542-992C-BF8D9386F0EC}" sibTransId="{CFA6A201-6C53-1245-B511-0B4D9A3E801B}"/>
    <dgm:cxn modelId="{31706549-42A4-6040-A40B-E043A42926D8}" type="presOf" srcId="{2FF9C8C7-F07E-C744-8C6F-9B7194EF2F98}" destId="{6D7A4155-1E03-174A-BFD6-8CFBC0F6DA41}" srcOrd="0" destOrd="0" presId="urn:microsoft.com/office/officeart/2008/layout/VerticalCurvedList"/>
    <dgm:cxn modelId="{0BEEF86B-81D2-114E-B6B7-3520BCF493F7}" type="presOf" srcId="{FEDA59C2-FD88-7F4D-8B26-DAAB11687D7E}" destId="{0EDD4FB7-4E29-D343-BEAB-0708B932C111}" srcOrd="0" destOrd="0" presId="urn:microsoft.com/office/officeart/2008/layout/VerticalCurvedList"/>
    <dgm:cxn modelId="{77380650-5AC1-7B46-B206-E76768C44B97}" type="presOf" srcId="{C17B1F6D-2C90-9640-9E16-C124D861E78D}" destId="{1E126D40-FC12-9347-A2C0-658E3AB3F883}" srcOrd="0" destOrd="0" presId="urn:microsoft.com/office/officeart/2008/layout/VerticalCurvedList"/>
    <dgm:cxn modelId="{9937E372-DA75-E04F-8570-9C6BDAE438BF}" type="presOf" srcId="{46FFE57E-36D4-384B-829A-A5E93AF7088D}" destId="{B1DC531D-6FD8-2F4E-B388-C29161302FB4}" srcOrd="0" destOrd="0" presId="urn:microsoft.com/office/officeart/2008/layout/VerticalCurvedList"/>
    <dgm:cxn modelId="{D4DBEDF0-96AC-2F46-8EAF-B85746F6EB2B}" srcId="{2FF9C8C7-F07E-C744-8C6F-9B7194EF2F98}" destId="{46FFE57E-36D4-384B-829A-A5E93AF7088D}" srcOrd="2" destOrd="0" parTransId="{53764433-BDF2-EA4C-B6CB-8322EFA243CF}" sibTransId="{55E1F336-7CBD-D144-84AF-FCE14A9AF9FE}"/>
    <dgm:cxn modelId="{BAE0DAFF-EE82-DB4B-930B-A3C8D2F44799}" type="presParOf" srcId="{6D7A4155-1E03-174A-BFD6-8CFBC0F6DA41}" destId="{E139D40D-8DA1-E041-8900-3208B94FE078}" srcOrd="0" destOrd="0" presId="urn:microsoft.com/office/officeart/2008/layout/VerticalCurvedList"/>
    <dgm:cxn modelId="{1AF79B4F-9E88-9540-825B-15E4E2C269C3}" type="presParOf" srcId="{E139D40D-8DA1-E041-8900-3208B94FE078}" destId="{95077D82-7CEA-0A4B-BC97-B80103F2B779}" srcOrd="0" destOrd="0" presId="urn:microsoft.com/office/officeart/2008/layout/VerticalCurvedList"/>
    <dgm:cxn modelId="{A157E8DD-731F-7F40-A0BB-2BE6EBE5DA42}" type="presParOf" srcId="{95077D82-7CEA-0A4B-BC97-B80103F2B779}" destId="{71213309-973F-B54E-8D4E-DEC9F1A7E6CA}" srcOrd="0" destOrd="0" presId="urn:microsoft.com/office/officeart/2008/layout/VerticalCurvedList"/>
    <dgm:cxn modelId="{80336EBA-8D0C-AC46-911F-1EF1DFC61989}" type="presParOf" srcId="{95077D82-7CEA-0A4B-BC97-B80103F2B779}" destId="{0EDD4FB7-4E29-D343-BEAB-0708B932C111}" srcOrd="1" destOrd="0" presId="urn:microsoft.com/office/officeart/2008/layout/VerticalCurvedList"/>
    <dgm:cxn modelId="{B527E33E-0AE8-F643-98E1-AB66DBD194D1}" type="presParOf" srcId="{95077D82-7CEA-0A4B-BC97-B80103F2B779}" destId="{A0BB414E-75D0-504D-8852-0AD47326FA05}" srcOrd="2" destOrd="0" presId="urn:microsoft.com/office/officeart/2008/layout/VerticalCurvedList"/>
    <dgm:cxn modelId="{82140820-53BA-304C-8C07-FB43725EA927}" type="presParOf" srcId="{95077D82-7CEA-0A4B-BC97-B80103F2B779}" destId="{606F4420-4EFC-4C49-AC46-5DAE3000550E}" srcOrd="3" destOrd="0" presId="urn:microsoft.com/office/officeart/2008/layout/VerticalCurvedList"/>
    <dgm:cxn modelId="{3F655EDC-B590-0D46-B2B5-0B2ED09FDB65}" type="presParOf" srcId="{E139D40D-8DA1-E041-8900-3208B94FE078}" destId="{1E126D40-FC12-9347-A2C0-658E3AB3F883}" srcOrd="1" destOrd="0" presId="urn:microsoft.com/office/officeart/2008/layout/VerticalCurvedList"/>
    <dgm:cxn modelId="{E423A278-B3DB-8A42-B256-ABE37ED360B7}" type="presParOf" srcId="{E139D40D-8DA1-E041-8900-3208B94FE078}" destId="{051DC598-BA81-4D4C-A7B4-CE5130B2AAB3}" srcOrd="2" destOrd="0" presId="urn:microsoft.com/office/officeart/2008/layout/VerticalCurvedList"/>
    <dgm:cxn modelId="{0CD7D0F8-8BD1-F54E-AC36-52D12283DA59}" type="presParOf" srcId="{051DC598-BA81-4D4C-A7B4-CE5130B2AAB3}" destId="{4158D907-41A1-0E40-BB77-3146176A25DA}" srcOrd="0" destOrd="0" presId="urn:microsoft.com/office/officeart/2008/layout/VerticalCurvedList"/>
    <dgm:cxn modelId="{FB4FEB61-ED88-7941-B715-A772FE6D905D}" type="presParOf" srcId="{E139D40D-8DA1-E041-8900-3208B94FE078}" destId="{DC2652F5-BEF7-8641-B4F1-F9D5F3253321}" srcOrd="3" destOrd="0" presId="urn:microsoft.com/office/officeart/2008/layout/VerticalCurvedList"/>
    <dgm:cxn modelId="{3E645681-770B-CE4F-8D9B-5448F85B2493}" type="presParOf" srcId="{E139D40D-8DA1-E041-8900-3208B94FE078}" destId="{7F95F54F-7BB3-A142-9673-4C541273A6F9}" srcOrd="4" destOrd="0" presId="urn:microsoft.com/office/officeart/2008/layout/VerticalCurvedList"/>
    <dgm:cxn modelId="{8CE2111E-AA26-5348-BDA3-7DC9A3317AAE}" type="presParOf" srcId="{7F95F54F-7BB3-A142-9673-4C541273A6F9}" destId="{D1A3036E-B8DC-9A4C-9ED3-FCF0B1AD85B1}" srcOrd="0" destOrd="0" presId="urn:microsoft.com/office/officeart/2008/layout/VerticalCurvedList"/>
    <dgm:cxn modelId="{51DEF5A7-8DFF-F241-B37F-47E143430AED}" type="presParOf" srcId="{E139D40D-8DA1-E041-8900-3208B94FE078}" destId="{B1DC531D-6FD8-2F4E-B388-C29161302FB4}" srcOrd="5" destOrd="0" presId="urn:microsoft.com/office/officeart/2008/layout/VerticalCurvedList"/>
    <dgm:cxn modelId="{E32EECF0-E051-C24B-96C4-EFB6B25D2476}" type="presParOf" srcId="{E139D40D-8DA1-E041-8900-3208B94FE078}" destId="{372746C5-1D5D-0D45-AA71-83F92AA7402B}" srcOrd="6" destOrd="0" presId="urn:microsoft.com/office/officeart/2008/layout/VerticalCurvedList"/>
    <dgm:cxn modelId="{3E25BADE-3C4D-0E4A-8811-5DE9F3B3B13D}" type="presParOf" srcId="{372746C5-1D5D-0D45-AA71-83F92AA7402B}" destId="{3183BDDE-4E83-0C46-AC20-5E97179F540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D4FB7-4E29-D343-BEAB-0708B932C111}">
      <dsp:nvSpPr>
        <dsp:cNvPr id="0" name=""/>
        <dsp:cNvSpPr/>
      </dsp:nvSpPr>
      <dsp:spPr>
        <a:xfrm>
          <a:off x="-5372465" y="-822704"/>
          <a:ext cx="6397177" cy="6397177"/>
        </a:xfrm>
        <a:prstGeom prst="blockArc">
          <a:avLst>
            <a:gd name="adj1" fmla="val 18900000"/>
            <a:gd name="adj2" fmla="val 2700000"/>
            <a:gd name="adj3" fmla="val 338"/>
          </a:avLst>
        </a:prstGeom>
        <a:noFill/>
        <a:ln w="12700" cap="flat" cmpd="sng" algn="ctr">
          <a:solidFill>
            <a:srgbClr val="467A78"/>
          </a:solidFill>
          <a:prstDash val="solid"/>
          <a:miter lim="800000"/>
        </a:ln>
        <a:effectLst/>
      </dsp:spPr>
      <dsp:style>
        <a:lnRef idx="2">
          <a:scrgbClr r="0" g="0" b="0"/>
        </a:lnRef>
        <a:fillRef idx="0">
          <a:scrgbClr r="0" g="0" b="0"/>
        </a:fillRef>
        <a:effectRef idx="0">
          <a:scrgbClr r="0" g="0" b="0"/>
        </a:effectRef>
        <a:fontRef idx="minor"/>
      </dsp:style>
    </dsp:sp>
    <dsp:sp modelId="{2828C524-579B-4446-8EFB-3EAC54AB018D}">
      <dsp:nvSpPr>
        <dsp:cNvPr id="0" name=""/>
        <dsp:cNvSpPr/>
      </dsp:nvSpPr>
      <dsp:spPr>
        <a:xfrm>
          <a:off x="536475" y="365316"/>
          <a:ext cx="9913075"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latin typeface="Source Sans Pro" panose="020B0503030403020204" pitchFamily="34" charset="0"/>
            <a:ea typeface="Source Sans Pro" panose="020B0503030403020204" pitchFamily="34" charset="0"/>
          </a:endParaRPr>
        </a:p>
      </dsp:txBody>
      <dsp:txXfrm>
        <a:off x="536475" y="365316"/>
        <a:ext cx="9913075" cy="731012"/>
      </dsp:txXfrm>
    </dsp:sp>
    <dsp:sp modelId="{0DC60721-3F12-A642-80A9-2F994F023232}">
      <dsp:nvSpPr>
        <dsp:cNvPr id="0" name=""/>
        <dsp:cNvSpPr/>
      </dsp:nvSpPr>
      <dsp:spPr>
        <a:xfrm>
          <a:off x="79592" y="273939"/>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434B212F-2D07-1446-93B5-B136573474F6}">
      <dsp:nvSpPr>
        <dsp:cNvPr id="0" name=""/>
        <dsp:cNvSpPr/>
      </dsp:nvSpPr>
      <dsp:spPr>
        <a:xfrm>
          <a:off x="955581" y="1462024"/>
          <a:ext cx="9493969"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955581" y="1462024"/>
        <a:ext cx="9493969" cy="731012"/>
      </dsp:txXfrm>
    </dsp:sp>
    <dsp:sp modelId="{4158D907-41A1-0E40-BB77-3146176A25DA}">
      <dsp:nvSpPr>
        <dsp:cNvPr id="0" name=""/>
        <dsp:cNvSpPr/>
      </dsp:nvSpPr>
      <dsp:spPr>
        <a:xfrm>
          <a:off x="498698" y="1370647"/>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16FBC536-F710-CB4C-9589-9B3408895722}">
      <dsp:nvSpPr>
        <dsp:cNvPr id="0" name=""/>
        <dsp:cNvSpPr/>
      </dsp:nvSpPr>
      <dsp:spPr>
        <a:xfrm>
          <a:off x="955581" y="2558732"/>
          <a:ext cx="9493969"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955581" y="2558732"/>
        <a:ext cx="9493969" cy="731012"/>
      </dsp:txXfrm>
    </dsp:sp>
    <dsp:sp modelId="{758349A3-BCA3-6748-B3FC-75A9A805E797}">
      <dsp:nvSpPr>
        <dsp:cNvPr id="0" name=""/>
        <dsp:cNvSpPr/>
      </dsp:nvSpPr>
      <dsp:spPr>
        <a:xfrm>
          <a:off x="498698" y="2467356"/>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88519641-7E92-D646-9DB6-1EA574EDB9ED}">
      <dsp:nvSpPr>
        <dsp:cNvPr id="0" name=""/>
        <dsp:cNvSpPr/>
      </dsp:nvSpPr>
      <dsp:spPr>
        <a:xfrm>
          <a:off x="536475" y="3655440"/>
          <a:ext cx="9913075"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536475" y="3655440"/>
        <a:ext cx="9913075" cy="731012"/>
      </dsp:txXfrm>
    </dsp:sp>
    <dsp:sp modelId="{63DA9246-F746-2441-9298-2B85141C1187}">
      <dsp:nvSpPr>
        <dsp:cNvPr id="0" name=""/>
        <dsp:cNvSpPr/>
      </dsp:nvSpPr>
      <dsp:spPr>
        <a:xfrm>
          <a:off x="79592" y="3564064"/>
          <a:ext cx="913765" cy="91376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D4FB7-4E29-D343-BEAB-0708B932C111}">
      <dsp:nvSpPr>
        <dsp:cNvPr id="0" name=""/>
        <dsp:cNvSpPr/>
      </dsp:nvSpPr>
      <dsp:spPr>
        <a:xfrm>
          <a:off x="-5372465" y="-822704"/>
          <a:ext cx="6397177" cy="6397177"/>
        </a:xfrm>
        <a:prstGeom prst="blockArc">
          <a:avLst>
            <a:gd name="adj1" fmla="val 18900000"/>
            <a:gd name="adj2" fmla="val 2700000"/>
            <a:gd name="adj3" fmla="val 338"/>
          </a:avLst>
        </a:prstGeom>
        <a:noFill/>
        <a:ln w="12700" cap="flat" cmpd="sng" algn="ctr">
          <a:solidFill>
            <a:srgbClr val="467A78"/>
          </a:solidFill>
          <a:prstDash val="solid"/>
          <a:miter lim="800000"/>
        </a:ln>
        <a:effectLst/>
      </dsp:spPr>
      <dsp:style>
        <a:lnRef idx="2">
          <a:scrgbClr r="0" g="0" b="0"/>
        </a:lnRef>
        <a:fillRef idx="0">
          <a:scrgbClr r="0" g="0" b="0"/>
        </a:fillRef>
        <a:effectRef idx="0">
          <a:scrgbClr r="0" g="0" b="0"/>
        </a:effectRef>
        <a:fontRef idx="minor"/>
      </dsp:style>
    </dsp:sp>
    <dsp:sp modelId="{2828C524-579B-4446-8EFB-3EAC54AB018D}">
      <dsp:nvSpPr>
        <dsp:cNvPr id="0" name=""/>
        <dsp:cNvSpPr/>
      </dsp:nvSpPr>
      <dsp:spPr>
        <a:xfrm>
          <a:off x="536475" y="365316"/>
          <a:ext cx="9913075"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latin typeface="Source Sans Pro" panose="020B0503030403020204" pitchFamily="34" charset="0"/>
            <a:ea typeface="Source Sans Pro" panose="020B0503030403020204" pitchFamily="34" charset="0"/>
          </a:endParaRPr>
        </a:p>
      </dsp:txBody>
      <dsp:txXfrm>
        <a:off x="536475" y="365316"/>
        <a:ext cx="9913075" cy="731012"/>
      </dsp:txXfrm>
    </dsp:sp>
    <dsp:sp modelId="{0DC60721-3F12-A642-80A9-2F994F023232}">
      <dsp:nvSpPr>
        <dsp:cNvPr id="0" name=""/>
        <dsp:cNvSpPr/>
      </dsp:nvSpPr>
      <dsp:spPr>
        <a:xfrm>
          <a:off x="79592" y="273939"/>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434B212F-2D07-1446-93B5-B136573474F6}">
      <dsp:nvSpPr>
        <dsp:cNvPr id="0" name=""/>
        <dsp:cNvSpPr/>
      </dsp:nvSpPr>
      <dsp:spPr>
        <a:xfrm>
          <a:off x="955581" y="1462024"/>
          <a:ext cx="9493969"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955581" y="1462024"/>
        <a:ext cx="9493969" cy="731012"/>
      </dsp:txXfrm>
    </dsp:sp>
    <dsp:sp modelId="{4158D907-41A1-0E40-BB77-3146176A25DA}">
      <dsp:nvSpPr>
        <dsp:cNvPr id="0" name=""/>
        <dsp:cNvSpPr/>
      </dsp:nvSpPr>
      <dsp:spPr>
        <a:xfrm>
          <a:off x="498698" y="1370647"/>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16FBC536-F710-CB4C-9589-9B3408895722}">
      <dsp:nvSpPr>
        <dsp:cNvPr id="0" name=""/>
        <dsp:cNvSpPr/>
      </dsp:nvSpPr>
      <dsp:spPr>
        <a:xfrm>
          <a:off x="955581" y="2558732"/>
          <a:ext cx="9493969"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955581" y="2558732"/>
        <a:ext cx="9493969" cy="731012"/>
      </dsp:txXfrm>
    </dsp:sp>
    <dsp:sp modelId="{758349A3-BCA3-6748-B3FC-75A9A805E797}">
      <dsp:nvSpPr>
        <dsp:cNvPr id="0" name=""/>
        <dsp:cNvSpPr/>
      </dsp:nvSpPr>
      <dsp:spPr>
        <a:xfrm>
          <a:off x="498698" y="2467356"/>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88519641-7E92-D646-9DB6-1EA574EDB9ED}">
      <dsp:nvSpPr>
        <dsp:cNvPr id="0" name=""/>
        <dsp:cNvSpPr/>
      </dsp:nvSpPr>
      <dsp:spPr>
        <a:xfrm>
          <a:off x="536475" y="3655440"/>
          <a:ext cx="9913075"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536475" y="3655440"/>
        <a:ext cx="9913075" cy="731012"/>
      </dsp:txXfrm>
    </dsp:sp>
    <dsp:sp modelId="{63DA9246-F746-2441-9298-2B85141C1187}">
      <dsp:nvSpPr>
        <dsp:cNvPr id="0" name=""/>
        <dsp:cNvSpPr/>
      </dsp:nvSpPr>
      <dsp:spPr>
        <a:xfrm>
          <a:off x="79592" y="3564064"/>
          <a:ext cx="913765" cy="91376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D4FB7-4E29-D343-BEAB-0708B932C111}">
      <dsp:nvSpPr>
        <dsp:cNvPr id="0" name=""/>
        <dsp:cNvSpPr/>
      </dsp:nvSpPr>
      <dsp:spPr>
        <a:xfrm>
          <a:off x="-5372465" y="-822704"/>
          <a:ext cx="6397177" cy="6397177"/>
        </a:xfrm>
        <a:prstGeom prst="blockArc">
          <a:avLst>
            <a:gd name="adj1" fmla="val 18900000"/>
            <a:gd name="adj2" fmla="val 2700000"/>
            <a:gd name="adj3" fmla="val 338"/>
          </a:avLst>
        </a:prstGeom>
        <a:noFill/>
        <a:ln w="12700" cap="flat" cmpd="sng" algn="ctr">
          <a:solidFill>
            <a:srgbClr val="467A78"/>
          </a:solidFill>
          <a:prstDash val="solid"/>
          <a:miter lim="800000"/>
        </a:ln>
        <a:effectLst/>
      </dsp:spPr>
      <dsp:style>
        <a:lnRef idx="2">
          <a:scrgbClr r="0" g="0" b="0"/>
        </a:lnRef>
        <a:fillRef idx="0">
          <a:scrgbClr r="0" g="0" b="0"/>
        </a:fillRef>
        <a:effectRef idx="0">
          <a:scrgbClr r="0" g="0" b="0"/>
        </a:effectRef>
        <a:fontRef idx="minor"/>
      </dsp:style>
    </dsp:sp>
    <dsp:sp modelId="{2828C524-579B-4446-8EFB-3EAC54AB018D}">
      <dsp:nvSpPr>
        <dsp:cNvPr id="0" name=""/>
        <dsp:cNvSpPr/>
      </dsp:nvSpPr>
      <dsp:spPr>
        <a:xfrm>
          <a:off x="536475" y="365316"/>
          <a:ext cx="9913075"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71120" rIns="71120" bIns="71120"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tx1"/>
              </a:solidFill>
              <a:latin typeface="Source Sans Pro" panose="020B0503030403020204" pitchFamily="34" charset="0"/>
              <a:ea typeface="Source Sans Pro" panose="020B0503030403020204" pitchFamily="34" charset="0"/>
            </a:rPr>
            <a:t>Customer</a:t>
          </a:r>
        </a:p>
      </dsp:txBody>
      <dsp:txXfrm>
        <a:off x="536475" y="365316"/>
        <a:ext cx="9913075" cy="731012"/>
      </dsp:txXfrm>
    </dsp:sp>
    <dsp:sp modelId="{0DC60721-3F12-A642-80A9-2F994F023232}">
      <dsp:nvSpPr>
        <dsp:cNvPr id="0" name=""/>
        <dsp:cNvSpPr/>
      </dsp:nvSpPr>
      <dsp:spPr>
        <a:xfrm>
          <a:off x="79592" y="273939"/>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434B212F-2D07-1446-93B5-B136573474F6}">
      <dsp:nvSpPr>
        <dsp:cNvPr id="0" name=""/>
        <dsp:cNvSpPr/>
      </dsp:nvSpPr>
      <dsp:spPr>
        <a:xfrm>
          <a:off x="955581" y="1462024"/>
          <a:ext cx="9493969"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71120" rIns="71120" bIns="71120"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tx1"/>
              </a:solidFill>
              <a:latin typeface="Source Sans Pro" panose="020B0503030403020204" pitchFamily="34" charset="0"/>
              <a:ea typeface="Source Sans Pro" panose="020B0503030403020204" pitchFamily="34" charset="0"/>
            </a:rPr>
            <a:t>Competitor</a:t>
          </a:r>
        </a:p>
      </dsp:txBody>
      <dsp:txXfrm>
        <a:off x="955581" y="1462024"/>
        <a:ext cx="9493969" cy="731012"/>
      </dsp:txXfrm>
    </dsp:sp>
    <dsp:sp modelId="{4158D907-41A1-0E40-BB77-3146176A25DA}">
      <dsp:nvSpPr>
        <dsp:cNvPr id="0" name=""/>
        <dsp:cNvSpPr/>
      </dsp:nvSpPr>
      <dsp:spPr>
        <a:xfrm>
          <a:off x="498698" y="1370647"/>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16FBC536-F710-CB4C-9589-9B3408895722}">
      <dsp:nvSpPr>
        <dsp:cNvPr id="0" name=""/>
        <dsp:cNvSpPr/>
      </dsp:nvSpPr>
      <dsp:spPr>
        <a:xfrm>
          <a:off x="955581" y="2558732"/>
          <a:ext cx="9493969"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tx1"/>
              </a:solidFill>
              <a:effectLst/>
              <a:latin typeface="Source Sans Pro" panose="020B0503030403020204" pitchFamily="34" charset="0"/>
              <a:ea typeface="Source Sans Pro" panose="020B0503030403020204" pitchFamily="34" charset="0"/>
            </a:rPr>
            <a:t>Suppliers, publishers, intermediaries and influencers </a:t>
          </a:r>
          <a:endParaRPr lang="en-GB" sz="2800" b="0" i="0" kern="1200">
            <a:solidFill>
              <a:schemeClr val="tx1"/>
            </a:solidFill>
            <a:latin typeface="Source Sans Pro" panose="020B0503030403020204" pitchFamily="34" charset="0"/>
            <a:ea typeface="Source Sans Pro" panose="020B0503030403020204" pitchFamily="34" charset="0"/>
          </a:endParaRPr>
        </a:p>
      </dsp:txBody>
      <dsp:txXfrm>
        <a:off x="955581" y="2558732"/>
        <a:ext cx="9493969" cy="731012"/>
      </dsp:txXfrm>
    </dsp:sp>
    <dsp:sp modelId="{758349A3-BCA3-6748-B3FC-75A9A805E797}">
      <dsp:nvSpPr>
        <dsp:cNvPr id="0" name=""/>
        <dsp:cNvSpPr/>
      </dsp:nvSpPr>
      <dsp:spPr>
        <a:xfrm>
          <a:off x="498698" y="2467356"/>
          <a:ext cx="913765" cy="913765"/>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88519641-7E92-D646-9DB6-1EA574EDB9ED}">
      <dsp:nvSpPr>
        <dsp:cNvPr id="0" name=""/>
        <dsp:cNvSpPr/>
      </dsp:nvSpPr>
      <dsp:spPr>
        <a:xfrm>
          <a:off x="536475" y="3655440"/>
          <a:ext cx="9913075" cy="731012"/>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0241"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tx1"/>
              </a:solidFill>
              <a:effectLst/>
              <a:latin typeface="Source Sans Pro" panose="020B0503030403020204" pitchFamily="34" charset="0"/>
              <a:ea typeface="Source Sans Pro" panose="020B0503030403020204" pitchFamily="34" charset="0"/>
            </a:rPr>
            <a:t>business and revenue models enabled by digital markets</a:t>
          </a:r>
          <a:endParaRPr lang="en-GB" sz="2800" b="0" i="0" kern="1200">
            <a:solidFill>
              <a:schemeClr val="tx1"/>
            </a:solidFill>
            <a:latin typeface="Source Sans Pro" panose="020B0503030403020204" pitchFamily="34" charset="0"/>
            <a:ea typeface="Source Sans Pro" panose="020B0503030403020204" pitchFamily="34" charset="0"/>
          </a:endParaRPr>
        </a:p>
      </dsp:txBody>
      <dsp:txXfrm>
        <a:off x="536475" y="3655440"/>
        <a:ext cx="9913075" cy="731012"/>
      </dsp:txXfrm>
    </dsp:sp>
    <dsp:sp modelId="{63DA9246-F746-2441-9298-2B85141C1187}">
      <dsp:nvSpPr>
        <dsp:cNvPr id="0" name=""/>
        <dsp:cNvSpPr/>
      </dsp:nvSpPr>
      <dsp:spPr>
        <a:xfrm>
          <a:off x="79592" y="3564064"/>
          <a:ext cx="913765" cy="91376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D4FB7-4E29-D343-BEAB-0708B932C111}">
      <dsp:nvSpPr>
        <dsp:cNvPr id="0" name=""/>
        <dsp:cNvSpPr/>
      </dsp:nvSpPr>
      <dsp:spPr>
        <a:xfrm>
          <a:off x="-5371990" y="-822704"/>
          <a:ext cx="6397177" cy="6397177"/>
        </a:xfrm>
        <a:prstGeom prst="blockArc">
          <a:avLst>
            <a:gd name="adj1" fmla="val 18900000"/>
            <a:gd name="adj2" fmla="val 2700000"/>
            <a:gd name="adj3" fmla="val 33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126D40-FC12-9347-A2C0-658E3AB3F883}">
      <dsp:nvSpPr>
        <dsp:cNvPr id="0" name=""/>
        <dsp:cNvSpPr/>
      </dsp:nvSpPr>
      <dsp:spPr>
        <a:xfrm>
          <a:off x="659545" y="475176"/>
          <a:ext cx="9790480" cy="95035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4343"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Source Sans Pro" panose="020B0503030403020204" pitchFamily="34" charset="0"/>
              <a:ea typeface="Source Sans Pro" panose="020B0503030403020204" pitchFamily="34" charset="0"/>
            </a:rPr>
            <a:t>Technological forces</a:t>
          </a:r>
          <a:endParaRPr lang="en-GB" sz="3200" b="0" i="0" kern="1200">
            <a:latin typeface="Source Sans Pro" panose="020B0503030403020204" pitchFamily="34" charset="0"/>
            <a:ea typeface="Source Sans Pro" panose="020B0503030403020204" pitchFamily="34" charset="0"/>
          </a:endParaRPr>
        </a:p>
      </dsp:txBody>
      <dsp:txXfrm>
        <a:off x="659545" y="475176"/>
        <a:ext cx="9790480" cy="950353"/>
      </dsp:txXfrm>
    </dsp:sp>
    <dsp:sp modelId="{4158D907-41A1-0E40-BB77-3146176A25DA}">
      <dsp:nvSpPr>
        <dsp:cNvPr id="0" name=""/>
        <dsp:cNvSpPr/>
      </dsp:nvSpPr>
      <dsp:spPr>
        <a:xfrm>
          <a:off x="65574" y="356382"/>
          <a:ext cx="1187942" cy="118794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2652F5-BEF7-8641-B4F1-F9D5F3253321}">
      <dsp:nvSpPr>
        <dsp:cNvPr id="0" name=""/>
        <dsp:cNvSpPr/>
      </dsp:nvSpPr>
      <dsp:spPr>
        <a:xfrm>
          <a:off x="1004999" y="1900707"/>
          <a:ext cx="9445026" cy="95035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4343"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Source Sans Pro" panose="020B0503030403020204" pitchFamily="34" charset="0"/>
              <a:ea typeface="Source Sans Pro" panose="020B0503030403020204" pitchFamily="34" charset="0"/>
            </a:rPr>
            <a:t>Legal forces</a:t>
          </a:r>
        </a:p>
      </dsp:txBody>
      <dsp:txXfrm>
        <a:off x="1004999" y="1900707"/>
        <a:ext cx="9445026" cy="950353"/>
      </dsp:txXfrm>
    </dsp:sp>
    <dsp:sp modelId="{D1A3036E-B8DC-9A4C-9ED3-FCF0B1AD85B1}">
      <dsp:nvSpPr>
        <dsp:cNvPr id="0" name=""/>
        <dsp:cNvSpPr/>
      </dsp:nvSpPr>
      <dsp:spPr>
        <a:xfrm>
          <a:off x="411028" y="1781913"/>
          <a:ext cx="1187942" cy="118794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DC531D-6FD8-2F4E-B388-C29161302FB4}">
      <dsp:nvSpPr>
        <dsp:cNvPr id="0" name=""/>
        <dsp:cNvSpPr/>
      </dsp:nvSpPr>
      <dsp:spPr>
        <a:xfrm>
          <a:off x="659545" y="3326238"/>
          <a:ext cx="9790480" cy="95035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4343"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Source Sans Pro" panose="020B0503030403020204" pitchFamily="34" charset="0"/>
              <a:ea typeface="Source Sans Pro" panose="020B0503030403020204" pitchFamily="34" charset="0"/>
            </a:rPr>
            <a:t>Social, economic and political trends </a:t>
          </a:r>
          <a:endParaRPr lang="en-VN" sz="3200" kern="1200">
            <a:latin typeface="Source Sans Pro" panose="020B0503030403020204" pitchFamily="34" charset="0"/>
            <a:ea typeface="Source Sans Pro" panose="020B0503030403020204" pitchFamily="34" charset="0"/>
          </a:endParaRPr>
        </a:p>
      </dsp:txBody>
      <dsp:txXfrm>
        <a:off x="659545" y="3326238"/>
        <a:ext cx="9790480" cy="950353"/>
      </dsp:txXfrm>
    </dsp:sp>
    <dsp:sp modelId="{3183BDDE-4E83-0C46-AC20-5E97179F5408}">
      <dsp:nvSpPr>
        <dsp:cNvPr id="0" name=""/>
        <dsp:cNvSpPr/>
      </dsp:nvSpPr>
      <dsp:spPr>
        <a:xfrm>
          <a:off x="65574" y="3207444"/>
          <a:ext cx="1187942" cy="118794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C9BE231-3047-46CC-8EB7-0A9C6A23B5E3}" type="datetimeFigureOut">
              <a:rPr lang="en-GB" smtClean="0"/>
              <a:pPr/>
              <a:t>24/12/2024</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C0D405B-D0BD-49FD-B9CE-587CD7BE6392}" type="slidenum">
              <a:rPr lang="en-GB" smtClean="0"/>
              <a:pPr/>
              <a:t>‹N°›</a:t>
            </a:fld>
            <a:endParaRPr lang="en-GB"/>
          </a:p>
        </p:txBody>
      </p:sp>
    </p:spTree>
    <p:extLst>
      <p:ext uri="{BB962C8B-B14F-4D97-AF65-F5344CB8AC3E}">
        <p14:creationId xmlns:p14="http://schemas.microsoft.com/office/powerpoint/2010/main" val="1930238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D29C7B-D5A1-4F4F-81D6-26274366EFEE}" type="datetimeFigureOut">
              <a:rPr lang="en-GB" smtClean="0"/>
              <a:t>24/12/2024</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0C9930-0A10-4D51-BF8B-58A66CF9DE84}" type="slidenum">
              <a:rPr lang="en-GB" smtClean="0"/>
              <a:t>‹N°›</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 and explore elements of an </a:t>
            </a:r>
            <a:r>
              <a:rPr lang="en-US" dirty="0" err="1"/>
              <a:t>organisation’s</a:t>
            </a:r>
            <a:r>
              <a:rPr lang="en-US" dirty="0"/>
              <a:t> marketing environment that have implications for developing a digital marketing strategy </a:t>
            </a:r>
          </a:p>
          <a:p>
            <a:r>
              <a:rPr lang="en-US" dirty="0"/>
              <a:t>* Evaluate techniques for reviewing the importance of different players in the micro- environment: customers, competitors, suppliers, publishers, intermediaries and influencers, as part of the development of digital marketing strategy </a:t>
            </a:r>
          </a:p>
          <a:p>
            <a:r>
              <a:rPr lang="en-US" dirty="0"/>
              <a:t>* Consider and evaluate the macro-environment factors affecting an </a:t>
            </a:r>
            <a:r>
              <a:rPr lang="en-US" dirty="0" err="1"/>
              <a:t>organisation’s</a:t>
            </a:r>
            <a:r>
              <a:rPr lang="en-US" dirty="0"/>
              <a:t> digital marketing strategy and implementation </a:t>
            </a:r>
            <a:endParaRPr lang="en-VN" dirty="0"/>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2</a:t>
            </a:fld>
            <a:endParaRPr lang="en-GB"/>
          </a:p>
        </p:txBody>
      </p:sp>
    </p:spTree>
    <p:extLst>
      <p:ext uri="{BB962C8B-B14F-4D97-AF65-F5344CB8AC3E}">
        <p14:creationId xmlns:p14="http://schemas.microsoft.com/office/powerpoint/2010/main" val="2591636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abonMTPro"/>
              </a:rPr>
              <a:t>To help understand the influences on online customer journeys it is useful to produce an online marketplace map, as shown in Figure 2.4, which </a:t>
            </a:r>
            <a:r>
              <a:rPr lang="en-US" sz="1200" dirty="0" err="1">
                <a:effectLst/>
                <a:latin typeface="SabonMTPro"/>
              </a:rPr>
              <a:t>summarises</a:t>
            </a:r>
            <a:r>
              <a:rPr lang="en-US" sz="1200" dirty="0">
                <a:effectLst/>
                <a:latin typeface="SabonMTPro"/>
              </a:rPr>
              <a:t> how target customer segments might be influenced by different types of digital sites. The main elements of the online marketplace map are: </a:t>
            </a:r>
            <a:endParaRPr lang="en-US" dirty="0"/>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11</a:t>
            </a:fld>
            <a:endParaRPr lang="en-GB"/>
          </a:p>
        </p:txBody>
      </p:sp>
    </p:spTree>
    <p:extLst>
      <p:ext uri="{BB962C8B-B14F-4D97-AF65-F5344CB8AC3E}">
        <p14:creationId xmlns:p14="http://schemas.microsoft.com/office/powerpoint/2010/main" val="1603909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buFont typeface="Arial" panose="020B0604020202020204" pitchFamily="34" charset="0"/>
              <a:buChar char="•"/>
            </a:pPr>
            <a:r>
              <a:rPr lang="en-US" sz="1200" dirty="0">
                <a:solidFill>
                  <a:srgbClr val="8C007F"/>
                </a:solidFill>
                <a:effectLst/>
                <a:latin typeface="SabonMTPro"/>
              </a:rPr>
              <a:t>Brand terms include brands and sub-brands’ names, e.g. ‘</a:t>
            </a:r>
            <a:r>
              <a:rPr lang="en-US" sz="1200" dirty="0" err="1">
                <a:solidFill>
                  <a:srgbClr val="8C007F"/>
                </a:solidFill>
                <a:effectLst/>
                <a:latin typeface="SabonMTPro"/>
              </a:rPr>
              <a:t>L’Oréal</a:t>
            </a:r>
            <a:r>
              <a:rPr lang="en-US" sz="1200" dirty="0">
                <a:solidFill>
                  <a:srgbClr val="8C007F"/>
                </a:solidFill>
                <a:effectLst/>
                <a:latin typeface="SabonMTPro"/>
              </a:rPr>
              <a:t> Paris’, ‘Garnier’ or Maybelline New York’. </a:t>
            </a:r>
          </a:p>
          <a:p>
            <a:pPr fontAlgn="auto">
              <a:buFont typeface="Arial" panose="020B0604020202020204" pitchFamily="34" charset="0"/>
              <a:buChar char="•"/>
            </a:pPr>
            <a:r>
              <a:rPr lang="en-US" sz="1200" dirty="0">
                <a:solidFill>
                  <a:srgbClr val="8C007F"/>
                </a:solidFill>
                <a:effectLst/>
                <a:latin typeface="SabonMTPro"/>
              </a:rPr>
              <a:t>Navigational terms for Brand </a:t>
            </a:r>
            <a:r>
              <a:rPr lang="en-US" sz="1200" dirty="0">
                <a:solidFill>
                  <a:srgbClr val="8C007F"/>
                </a:solidFill>
                <a:effectLst/>
                <a:latin typeface="PearsonMATHPRO02"/>
              </a:rPr>
              <a:t>+ 6</a:t>
            </a:r>
            <a:r>
              <a:rPr lang="en-US" sz="1200" dirty="0">
                <a:solidFill>
                  <a:srgbClr val="8C007F"/>
                </a:solidFill>
                <a:effectLst/>
                <a:latin typeface="SabonMTPro"/>
              </a:rPr>
              <a:t>Product</a:t>
            </a:r>
            <a:r>
              <a:rPr lang="en-US" sz="1200" dirty="0">
                <a:solidFill>
                  <a:srgbClr val="8C007F"/>
                </a:solidFill>
                <a:effectLst/>
                <a:latin typeface="PearsonMATHPRO02"/>
              </a:rPr>
              <a:t>7</a:t>
            </a:r>
            <a:r>
              <a:rPr lang="en-US" sz="1200" dirty="0">
                <a:solidFill>
                  <a:srgbClr val="8C007F"/>
                </a:solidFill>
                <a:effectLst/>
                <a:latin typeface="SabonMTPro"/>
              </a:rPr>
              <a:t>, e.g. ‘Garnier skin care’ or ‘Garnier  body care’. </a:t>
            </a:r>
          </a:p>
          <a:p>
            <a:pPr fontAlgn="auto">
              <a:buFont typeface="Arial" panose="020B0604020202020204" pitchFamily="34" charset="0"/>
              <a:buChar char="•"/>
            </a:pPr>
            <a:r>
              <a:rPr lang="en-US" sz="1200" dirty="0">
                <a:solidFill>
                  <a:srgbClr val="8C007F"/>
                </a:solidFill>
                <a:effectLst/>
                <a:latin typeface="SabonMTPro"/>
              </a:rPr>
              <a:t>Generic search terms’ visibility, e.g. ‘skin care’ or ‘body care’. </a:t>
            </a:r>
          </a:p>
          <a:p>
            <a:pPr fontAlgn="auto">
              <a:buFont typeface="Arial" panose="020B0604020202020204" pitchFamily="34" charset="0"/>
              <a:buChar char="•"/>
            </a:pPr>
            <a:r>
              <a:rPr lang="en-US" sz="1200" dirty="0">
                <a:solidFill>
                  <a:srgbClr val="8C007F"/>
                </a:solidFill>
                <a:effectLst/>
                <a:latin typeface="SabonMTPro"/>
              </a:rPr>
              <a:t>Specific ’long tail’ terms of four or more keywords, </a:t>
            </a:r>
            <a:r>
              <a:rPr lang="en-US" sz="1200" dirty="0" err="1">
                <a:solidFill>
                  <a:srgbClr val="8C007F"/>
                </a:solidFill>
                <a:effectLst/>
                <a:latin typeface="SabonMTPro"/>
              </a:rPr>
              <a:t>e.g</a:t>
            </a:r>
            <a:r>
              <a:rPr lang="en-US" sz="1200" dirty="0">
                <a:solidFill>
                  <a:srgbClr val="8C007F"/>
                </a:solidFill>
                <a:effectLst/>
                <a:latin typeface="SabonMTPro"/>
              </a:rPr>
              <a:t> ‘beauty day cream for dry skin’. </a:t>
            </a:r>
          </a:p>
          <a:p>
            <a:pPr fontAlgn="auto">
              <a:buFont typeface="Arial" panose="020B0604020202020204" pitchFamily="34" charset="0"/>
              <a:buChar char="•"/>
            </a:pPr>
            <a:r>
              <a:rPr lang="en-US" sz="1200" dirty="0">
                <a:solidFill>
                  <a:srgbClr val="8C007F"/>
                </a:solidFill>
                <a:effectLst/>
                <a:latin typeface="SabonMTPro"/>
              </a:rPr>
              <a:t>Qualifier terms added to describe consumer needs, such as ‘best’, ‘cheap, ‘new’ or ‘reviews’. </a:t>
            </a: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12</a:t>
            </a:fld>
            <a:endParaRPr lang="en-GB"/>
          </a:p>
        </p:txBody>
      </p:sp>
    </p:spTree>
    <p:extLst>
      <p:ext uri="{BB962C8B-B14F-4D97-AF65-F5344CB8AC3E}">
        <p14:creationId xmlns:p14="http://schemas.microsoft.com/office/powerpoint/2010/main" val="3304319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007FFF"/>
                </a:solidFill>
                <a:effectLst/>
                <a:latin typeface="Montserrat" pitchFamily="2" charset="77"/>
              </a:rPr>
              <a:t>Share of search </a:t>
            </a:r>
            <a:endParaRPr lang="en-US" sz="1200" dirty="0">
              <a:latin typeface="Montserrat" pitchFamily="2" charset="77"/>
            </a:endParaRPr>
          </a:p>
          <a:p>
            <a:pPr marL="848700" lvl="1" indent="-342900"/>
            <a:r>
              <a:rPr lang="vi-VN" dirty="0"/>
              <a:t>Đánh giá về tỷ lệ lượt truy cập trang web từ tìm kiếm không phải trả tiền và tìm kiếm có trả tiền mà một thương hiệu có được từ một tập hợp cụm từ tìm kiếm mục tiêu xác định được khán giả (audience) sử dụng khi tìm kiếm danh mục sản phẩm, dịch vụ hoặc thông tin khác trên thị trường. </a:t>
            </a:r>
          </a:p>
          <a:p>
            <a:pPr marL="848700" lvl="1" indent="-342900"/>
            <a:r>
              <a:rPr lang="vi-VN" dirty="0"/>
              <a:t>Có thể thực hiện phân tích tương quan tìm kiếm để đánh giá số lượng lượt truy cập tiềm năng từ ý định tìm kiếm của người tiêu dùng so với các lượt truy cập thực tế đạt được thông qua hoạt động SEO và trả tiền cho mỗi lần nhấp chuột.</a:t>
            </a:r>
          </a:p>
          <a:p>
            <a:r>
              <a:rPr lang="en-US" sz="1200" b="1" dirty="0">
                <a:solidFill>
                  <a:srgbClr val="007FFF"/>
                </a:solidFill>
                <a:effectLst/>
                <a:latin typeface="Montserrat" pitchFamily="2" charset="77"/>
              </a:rPr>
              <a:t>Aggregators </a:t>
            </a:r>
            <a:endParaRPr lang="en-US" sz="1200" dirty="0">
              <a:latin typeface="Montserrat" pitchFamily="2" charset="77"/>
            </a:endParaRPr>
          </a:p>
          <a:p>
            <a:r>
              <a:rPr lang="en-US" sz="1200" dirty="0">
                <a:effectLst/>
                <a:latin typeface="Montserrat" pitchFamily="2" charset="77"/>
              </a:rPr>
              <a:t>An alternative term to price-comparison sites. Aggregators include product, price and service information, comparing competitors within a sector such as financial services, retail or travel. Their revenue models commonly include affiliate revenues (CPA), pay-per- click advertising (PPC) and display advertising (CPM). </a:t>
            </a:r>
            <a:endParaRPr lang="en-US" sz="1200" dirty="0">
              <a:latin typeface="Montserrat" pitchFamily="2" charset="77"/>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13</a:t>
            </a:fld>
            <a:endParaRPr lang="en-GB"/>
          </a:p>
        </p:txBody>
      </p:sp>
    </p:spTree>
    <p:extLst>
      <p:ext uri="{BB962C8B-B14F-4D97-AF65-F5344CB8AC3E}">
        <p14:creationId xmlns:p14="http://schemas.microsoft.com/office/powerpoint/2010/main" val="899037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b="1" dirty="0">
                <a:solidFill>
                  <a:srgbClr val="007FFF"/>
                </a:solidFill>
                <a:effectLst/>
                <a:latin typeface="Montserrat" pitchFamily="2" charset="77"/>
              </a:rPr>
              <a:t>Share of search </a:t>
            </a:r>
            <a:endParaRPr lang="en-US" sz="1200" dirty="0">
              <a:latin typeface="Montserrat" pitchFamily="2" charset="77"/>
            </a:endParaRPr>
          </a:p>
          <a:p>
            <a:r>
              <a:rPr lang="en-US" sz="1200" dirty="0">
                <a:effectLst/>
                <a:latin typeface="Montserrat" pitchFamily="2" charset="77"/>
              </a:rPr>
              <a:t>An evaluation of the proportion of website visits from organic and paid search that a brand attracts for a defined set of target search terms used by an audience searching for a market category of product, service or other information. A search gap analysis can be performed to assess potential visits from consumer search intent against actual visits achieved through SEO and pay-per-click activities. </a:t>
            </a:r>
            <a:endParaRPr lang="en-US" sz="1200" dirty="0">
              <a:latin typeface="Montserrat" pitchFamily="2" charset="77"/>
            </a:endParaRPr>
          </a:p>
          <a:p>
            <a:r>
              <a:rPr lang="en-US" sz="1200" b="1" dirty="0">
                <a:solidFill>
                  <a:srgbClr val="007FFF"/>
                </a:solidFill>
                <a:effectLst/>
                <a:latin typeface="Montserrat" pitchFamily="2" charset="77"/>
              </a:rPr>
              <a:t>Aggregators </a:t>
            </a:r>
            <a:endParaRPr lang="en-US" sz="1200" dirty="0">
              <a:latin typeface="Montserrat" pitchFamily="2" charset="77"/>
            </a:endParaRPr>
          </a:p>
          <a:p>
            <a:r>
              <a:rPr lang="en-US" sz="1200" dirty="0">
                <a:effectLst/>
                <a:latin typeface="Montserrat" pitchFamily="2" charset="77"/>
              </a:rPr>
              <a:t>An alternative term to price-comparison sites. Aggregators include product, price and service information, comparing competitors within a sector such as financial services, retail or travel. Their revenue models commonly include affiliate revenues (CPA), pay-per- click advertising (PPC) and display advertising (CPM). </a:t>
            </a:r>
            <a:endParaRPr lang="en-US" sz="1200" dirty="0">
              <a:latin typeface="Montserrat" pitchFamily="2" charset="77"/>
            </a:endParaRPr>
          </a:p>
          <a:p>
            <a:r>
              <a:rPr lang="en-US" sz="1200" b="1" dirty="0">
                <a:solidFill>
                  <a:srgbClr val="007FFF"/>
                </a:solidFill>
                <a:effectLst/>
                <a:latin typeface="Montserrat" pitchFamily="2" charset="77"/>
              </a:rPr>
              <a:t>Affiliates </a:t>
            </a:r>
            <a:endParaRPr lang="en-US" sz="1200" dirty="0">
              <a:latin typeface="Montserrat" pitchFamily="2" charset="77"/>
            </a:endParaRPr>
          </a:p>
          <a:p>
            <a:r>
              <a:rPr lang="en-US" sz="1200" dirty="0">
                <a:effectLst/>
                <a:latin typeface="Montserrat" pitchFamily="2" charset="77"/>
              </a:rPr>
              <a:t>Companies promoting a merchant, typically through a commission- based arrangement either direct or through an affiliate network. </a:t>
            </a:r>
            <a:endParaRPr lang="en-US" sz="1200" dirty="0">
              <a:latin typeface="Montserrat" pitchFamily="2" charset="77"/>
            </a:endParaRPr>
          </a:p>
          <a:p>
            <a:r>
              <a:rPr lang="en-US" sz="1200" b="1" dirty="0">
                <a:solidFill>
                  <a:srgbClr val="007FFF"/>
                </a:solidFill>
                <a:effectLst/>
                <a:latin typeface="Montserrat" pitchFamily="2" charset="77"/>
              </a:rPr>
              <a:t>Key online influencers </a:t>
            </a:r>
            <a:endParaRPr lang="en-US" sz="1200" dirty="0">
              <a:latin typeface="Montserrat" pitchFamily="2" charset="77"/>
            </a:endParaRPr>
          </a:p>
          <a:p>
            <a:r>
              <a:rPr lang="en-US" sz="1200" dirty="0">
                <a:effectLst/>
                <a:latin typeface="Montserrat" pitchFamily="2" charset="77"/>
              </a:rPr>
              <a:t>Celebrities, individuals well known in their niche, or publishers to whom an online target audience listens and interacts with. Online influencer outreach or ‘blogger outreach’ can help companies reach and engage a wider audience. Recently, video bloggers (‘vloggers’ or ‘YouTubers’) have become popular among teenage audiences. </a:t>
            </a:r>
            <a:endParaRPr lang="en-US" sz="1200" dirty="0">
              <a:latin typeface="Montserrat" pitchFamily="2" charset="77"/>
            </a:endParaRPr>
          </a:p>
          <a:p>
            <a:endParaRPr lang="en-VN" sz="1200" dirty="0">
              <a:latin typeface="Montserrat" pitchFamily="2" charset="77"/>
            </a:endParaRPr>
          </a:p>
          <a:p>
            <a:r>
              <a:rPr lang="en-US" sz="1800" b="1" dirty="0">
                <a:effectLst/>
                <a:latin typeface="SabonMTPro"/>
              </a:rPr>
              <a:t>Mainstream news media sites or portals. </a:t>
            </a:r>
            <a:r>
              <a:rPr lang="en-US" sz="1800" dirty="0">
                <a:effectLst/>
                <a:latin typeface="SabonMTPro"/>
              </a:rPr>
              <a:t>These include traditional (for example, </a:t>
            </a:r>
            <a:r>
              <a:rPr lang="en-US" sz="1800" dirty="0">
                <a:solidFill>
                  <a:srgbClr val="8C007F"/>
                </a:solidFill>
                <a:effectLst/>
                <a:latin typeface="SabonMTPro"/>
              </a:rPr>
              <a:t>• </a:t>
            </a:r>
            <a:r>
              <a:rPr lang="en-US" sz="1800" dirty="0" err="1">
                <a:effectLst/>
                <a:latin typeface="HelveticaNeueLTW1G"/>
              </a:rPr>
              <a:t>FT.com</a:t>
            </a:r>
            <a:r>
              <a:rPr lang="en-US" sz="1800" dirty="0">
                <a:effectLst/>
                <a:latin typeface="SabonMTPro"/>
              </a:rPr>
              <a:t>, </a:t>
            </a:r>
            <a:r>
              <a:rPr lang="en-US" sz="1800" i="1" dirty="0">
                <a:effectLst/>
                <a:latin typeface="SabonMTPro"/>
              </a:rPr>
              <a:t>The Times, Guardian</a:t>
            </a:r>
            <a:r>
              <a:rPr lang="en-US" sz="1800" dirty="0">
                <a:effectLst/>
                <a:latin typeface="SabonMTPro"/>
              </a:rPr>
              <a:t>) or pureplay (such as Google News). </a:t>
            </a:r>
            <a:endParaRPr lang="en-US" dirty="0"/>
          </a:p>
          <a:p>
            <a:r>
              <a:rPr lang="en-US" sz="1800" b="1" dirty="0">
                <a:effectLst/>
                <a:latin typeface="SabonMTPro"/>
              </a:rPr>
              <a:t>Niche/vertical media sites. </a:t>
            </a:r>
            <a:r>
              <a:rPr lang="en-US" sz="1800" dirty="0">
                <a:effectLst/>
                <a:latin typeface="SabonMTPro"/>
              </a:rPr>
              <a:t>For example, </a:t>
            </a:r>
            <a:r>
              <a:rPr lang="en-US" sz="1800" dirty="0" err="1">
                <a:effectLst/>
                <a:latin typeface="SabonMTPro"/>
              </a:rPr>
              <a:t>EconsultancyTM</a:t>
            </a:r>
            <a:r>
              <a:rPr lang="en-US" sz="1800" dirty="0">
                <a:effectLst/>
                <a:latin typeface="SabonMTPro"/>
              </a:rPr>
              <a:t>, Smart </a:t>
            </a:r>
            <a:r>
              <a:rPr lang="en-US" sz="1800" dirty="0" err="1">
                <a:effectLst/>
                <a:latin typeface="SabonMTPro"/>
              </a:rPr>
              <a:t>InsightsTM</a:t>
            </a:r>
            <a:r>
              <a:rPr lang="en-US" sz="1800" dirty="0">
                <a:effectLst/>
                <a:latin typeface="SabonMTPro"/>
              </a:rPr>
              <a:t> and Mar- </a:t>
            </a:r>
            <a:r>
              <a:rPr lang="en-US" sz="1800" dirty="0">
                <a:solidFill>
                  <a:srgbClr val="8C007F"/>
                </a:solidFill>
                <a:effectLst/>
                <a:latin typeface="SabonMTPro"/>
              </a:rPr>
              <a:t>• </a:t>
            </a:r>
            <a:r>
              <a:rPr lang="en-US" sz="1800" dirty="0" err="1">
                <a:effectLst/>
                <a:latin typeface="SabonMTPro"/>
              </a:rPr>
              <a:t>keting</a:t>
            </a:r>
            <a:r>
              <a:rPr lang="en-US" sz="1800" dirty="0">
                <a:effectLst/>
                <a:latin typeface="SabonMTPro"/>
              </a:rPr>
              <a:t> </a:t>
            </a:r>
            <a:r>
              <a:rPr lang="en-US" sz="1800" dirty="0" err="1">
                <a:effectLst/>
                <a:latin typeface="SabonMTPro"/>
              </a:rPr>
              <a:t>LandTM</a:t>
            </a:r>
            <a:r>
              <a:rPr lang="en-US" sz="1800" dirty="0">
                <a:effectLst/>
                <a:latin typeface="SabonMTPro"/>
              </a:rPr>
              <a:t> are in a business-to-business niche covering digital marketing. </a:t>
            </a:r>
            <a:endParaRPr lang="en-US" dirty="0"/>
          </a:p>
          <a:p>
            <a:r>
              <a:rPr lang="en-US" sz="1800" dirty="0">
                <a:solidFill>
                  <a:srgbClr val="8C007F"/>
                </a:solidFill>
                <a:effectLst/>
                <a:latin typeface="SabonMTPro"/>
              </a:rPr>
              <a:t>• • </a:t>
            </a:r>
            <a:endParaRPr lang="en-US" dirty="0"/>
          </a:p>
          <a:p>
            <a:r>
              <a:rPr lang="en-US" sz="1800" b="1" dirty="0">
                <a:effectLst/>
                <a:latin typeface="SabonMTPro"/>
              </a:rPr>
              <a:t>Social networks and digital platforms. </a:t>
            </a:r>
            <a:r>
              <a:rPr lang="en-US" sz="1800" dirty="0">
                <a:effectLst/>
                <a:latin typeface="SabonMTPro"/>
              </a:rPr>
              <a:t>For example, Facebook, YouTube, Instagram, Twitter, WhatsApp, WeChat, LinkedIn.</a:t>
            </a:r>
            <a:br>
              <a:rPr lang="en-US" sz="1800" dirty="0">
                <a:effectLst/>
                <a:latin typeface="SabonMTPro"/>
              </a:rPr>
            </a:br>
            <a:r>
              <a:rPr lang="en-US" sz="1800" b="1" dirty="0">
                <a:effectLst/>
                <a:latin typeface="SabonMTPro"/>
              </a:rPr>
              <a:t>Price comparison sites (also known as aggregators). </a:t>
            </a:r>
            <a:r>
              <a:rPr lang="en-US" sz="1800" dirty="0">
                <a:effectLst/>
                <a:latin typeface="SabonMTPro"/>
              </a:rPr>
              <a:t>For example, Google </a:t>
            </a:r>
            <a:r>
              <a:rPr lang="en-US" sz="1800" dirty="0" err="1">
                <a:effectLst/>
                <a:latin typeface="SabonMTPro"/>
              </a:rPr>
              <a:t>ShoppingTM</a:t>
            </a:r>
            <a:r>
              <a:rPr lang="en-US" sz="1800" dirty="0">
                <a:effectLst/>
                <a:latin typeface="SabonMTPro"/>
              </a:rPr>
              <a:t>, </a:t>
            </a:r>
            <a:r>
              <a:rPr lang="en-US" sz="1800" dirty="0" err="1">
                <a:effectLst/>
                <a:latin typeface="SabonMTPro"/>
              </a:rPr>
              <a:t>PriceGrabberTM</a:t>
            </a:r>
            <a:r>
              <a:rPr lang="en-US" sz="1800" dirty="0">
                <a:effectLst/>
                <a:latin typeface="SabonMTPro"/>
              </a:rPr>
              <a:t>, </a:t>
            </a:r>
            <a:r>
              <a:rPr lang="en-US" sz="1800" dirty="0" err="1">
                <a:effectLst/>
                <a:latin typeface="SabonMTPro"/>
              </a:rPr>
              <a:t>GoCompareTM</a:t>
            </a:r>
            <a:r>
              <a:rPr lang="en-US" sz="1800" dirty="0">
                <a:effectLst/>
                <a:latin typeface="SabonMTPro"/>
              </a:rPr>
              <a:t>, </a:t>
            </a:r>
            <a:r>
              <a:rPr lang="en-US" sz="1800" dirty="0" err="1">
                <a:effectLst/>
                <a:latin typeface="HelveticaNeueLTW1G"/>
              </a:rPr>
              <a:t>Shopping.com</a:t>
            </a:r>
            <a:r>
              <a:rPr lang="en-US" sz="1800" dirty="0" err="1">
                <a:effectLst/>
                <a:latin typeface="SabonMTPro"/>
              </a:rPr>
              <a:t>TM</a:t>
            </a:r>
            <a:r>
              <a:rPr lang="en-US" sz="1800" dirty="0">
                <a:effectLst/>
                <a:latin typeface="SabonMTPro"/>
              </a:rPr>
              <a:t>, </a:t>
            </a:r>
            <a:r>
              <a:rPr lang="en-US" sz="1800" dirty="0" err="1">
                <a:effectLst/>
                <a:latin typeface="HelveticaNeueLTW1G"/>
              </a:rPr>
              <a:t>Confused.com</a:t>
            </a:r>
            <a:r>
              <a:rPr lang="en-US" sz="1800" dirty="0" err="1">
                <a:effectLst/>
                <a:latin typeface="SabonMTPro"/>
              </a:rPr>
              <a:t>TM</a:t>
            </a:r>
            <a:r>
              <a:rPr lang="en-US" sz="1800" dirty="0">
                <a:effectLst/>
                <a:latin typeface="SabonMTPro"/>
              </a:rPr>
              <a:t> and </a:t>
            </a:r>
            <a:r>
              <a:rPr lang="en-US" sz="1800" dirty="0" err="1">
                <a:effectLst/>
                <a:latin typeface="SabonMTPro"/>
              </a:rPr>
              <a:t>MoneySuperMarketTM</a:t>
            </a:r>
            <a:r>
              <a:rPr lang="en-US" sz="1800" dirty="0">
                <a:effectLst/>
                <a:latin typeface="SabonMTPro"/>
              </a:rPr>
              <a:t>. </a:t>
            </a:r>
            <a:endParaRPr lang="en-US" dirty="0"/>
          </a:p>
          <a:p>
            <a:r>
              <a:rPr lang="en-US" sz="1800" b="1" dirty="0">
                <a:effectLst/>
                <a:latin typeface="SabonMTPro"/>
              </a:rPr>
              <a:t>Super-affiliates. </a:t>
            </a:r>
            <a:r>
              <a:rPr lang="en-US" sz="1800" dirty="0">
                <a:effectLst/>
                <a:latin typeface="SabonMTPro"/>
              </a:rPr>
              <a:t>Affiliates gain revenue from a merchant they refer traffic to by being paid commission based on a proportion of the sale or a fixed amount. At one point they were important in transactional e-commerce markets, accounting for tens of per </a:t>
            </a:r>
            <a:endParaRPr lang="en-US" dirty="0"/>
          </a:p>
          <a:p>
            <a:r>
              <a:rPr lang="en-US" sz="1800" dirty="0">
                <a:solidFill>
                  <a:srgbClr val="8C007F"/>
                </a:solidFill>
                <a:effectLst/>
                <a:latin typeface="SabonMTPro"/>
              </a:rPr>
              <a:t>• </a:t>
            </a:r>
            <a:r>
              <a:rPr lang="en-US" sz="1800" dirty="0">
                <a:effectLst/>
                <a:latin typeface="SabonMTPro"/>
              </a:rPr>
              <a:t>cent of sales.</a:t>
            </a:r>
            <a:br>
              <a:rPr lang="en-US" sz="1800" dirty="0">
                <a:effectLst/>
                <a:latin typeface="SabonMTPro"/>
              </a:rPr>
            </a:br>
            <a:r>
              <a:rPr lang="en-US" sz="1800" b="1" dirty="0">
                <a:effectLst/>
                <a:latin typeface="SabonMTPro"/>
              </a:rPr>
              <a:t>Niche affiliates or bloggers. </a:t>
            </a:r>
            <a:r>
              <a:rPr lang="en-US" sz="1800" dirty="0">
                <a:effectLst/>
                <a:latin typeface="SabonMTPro"/>
              </a:rPr>
              <a:t>These are often individuals, but they may be very </a:t>
            </a:r>
            <a:r>
              <a:rPr lang="en-US" sz="1800" dirty="0" err="1">
                <a:effectLst/>
                <a:latin typeface="SabonMTPro"/>
              </a:rPr>
              <a:t>influ</a:t>
            </a:r>
            <a:r>
              <a:rPr lang="en-US" sz="1800" dirty="0">
                <a:effectLst/>
                <a:latin typeface="SabonMTPro"/>
              </a:rPr>
              <a:t>- </a:t>
            </a:r>
            <a:r>
              <a:rPr lang="en-US" sz="1800" dirty="0" err="1">
                <a:effectLst/>
                <a:latin typeface="SabonMTPro"/>
              </a:rPr>
              <a:t>ential</a:t>
            </a:r>
            <a:r>
              <a:rPr lang="en-US" sz="1800" dirty="0">
                <a:effectLst/>
                <a:latin typeface="SabonMTPro"/>
              </a:rPr>
              <a:t>. For example, in the United Kingdom, Martin Lewis of </a:t>
            </a:r>
            <a:r>
              <a:rPr lang="en-US" sz="1800" dirty="0" err="1">
                <a:effectLst/>
                <a:latin typeface="HelveticaNeueLTW1G"/>
              </a:rPr>
              <a:t>MoneySavingExpert.com</a:t>
            </a:r>
            <a:r>
              <a:rPr lang="en-US" sz="1800" dirty="0">
                <a:effectLst/>
                <a:latin typeface="HelveticaNeueLTW1G"/>
              </a:rPr>
              <a:t> </a:t>
            </a:r>
            <a:r>
              <a:rPr lang="en-US" sz="1800" dirty="0">
                <a:effectLst/>
                <a:latin typeface="SabonMTPro"/>
              </a:rPr>
              <a:t>receives millions of visits every month. Smaller affiliates and bloggers can be </a:t>
            </a:r>
            <a:r>
              <a:rPr lang="en-US" sz="1800" dirty="0" err="1">
                <a:effectLst/>
                <a:latin typeface="SabonMTPro"/>
              </a:rPr>
              <a:t>impor</a:t>
            </a:r>
            <a:r>
              <a:rPr lang="en-US" sz="1800" dirty="0">
                <a:effectLst/>
                <a:latin typeface="SabonMTPro"/>
              </a:rPr>
              <a:t>- tant collectively. With the growth in readership and social interactions on blogs, </a:t>
            </a:r>
            <a:r>
              <a:rPr lang="en-US" sz="1800" dirty="0" err="1">
                <a:effectLst/>
                <a:latin typeface="SabonMTPro"/>
              </a:rPr>
              <a:t>iden</a:t>
            </a:r>
            <a:r>
              <a:rPr lang="en-US" sz="1800" dirty="0">
                <a:effectLst/>
                <a:latin typeface="SabonMTPro"/>
              </a:rPr>
              <a:t>- </a:t>
            </a:r>
            <a:r>
              <a:rPr lang="en-US" sz="1800" dirty="0" err="1">
                <a:effectLst/>
                <a:latin typeface="SabonMTPro"/>
              </a:rPr>
              <a:t>tifying</a:t>
            </a:r>
            <a:r>
              <a:rPr lang="en-US" sz="1800" dirty="0">
                <a:effectLst/>
                <a:latin typeface="SabonMTPro"/>
              </a:rPr>
              <a:t> </a:t>
            </a:r>
            <a:r>
              <a:rPr lang="en-US" sz="1800" b="1" dirty="0">
                <a:solidFill>
                  <a:srgbClr val="007FFF"/>
                </a:solidFill>
                <a:effectLst/>
                <a:latin typeface="HelveticaNeueLTW1G"/>
              </a:rPr>
              <a:t>key online influencers </a:t>
            </a:r>
            <a:r>
              <a:rPr lang="en-US" sz="1800" dirty="0">
                <a:effectLst/>
                <a:latin typeface="SabonMTPro"/>
              </a:rPr>
              <a:t>within a market is important to help reach and engage target audiences (as illustrated by Mini case study 2.1). </a:t>
            </a:r>
            <a:endParaRPr lang="en-US" dirty="0"/>
          </a:p>
          <a:p>
            <a:endParaRPr lang="en-VN" sz="1200" dirty="0">
              <a:latin typeface="Montserrat" pitchFamily="2" charset="77"/>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14</a:t>
            </a:fld>
            <a:endParaRPr lang="en-GB"/>
          </a:p>
        </p:txBody>
      </p:sp>
    </p:spTree>
    <p:extLst>
      <p:ext uri="{BB962C8B-B14F-4D97-AF65-F5344CB8AC3E}">
        <p14:creationId xmlns:p14="http://schemas.microsoft.com/office/powerpoint/2010/main" val="3535898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007FFF"/>
                </a:solidFill>
                <a:effectLst/>
                <a:latin typeface="Montserrat" pitchFamily="2" charset="77"/>
              </a:rPr>
              <a:t>Customer </a:t>
            </a:r>
            <a:r>
              <a:rPr lang="en-US" sz="1200" b="1" dirty="0" err="1">
                <a:solidFill>
                  <a:srgbClr val="007FFF"/>
                </a:solidFill>
                <a:effectLst/>
                <a:latin typeface="Montserrat" pitchFamily="2" charset="77"/>
              </a:rPr>
              <a:t>behaviour</a:t>
            </a:r>
            <a:r>
              <a:rPr lang="en-US" sz="1200" b="1" dirty="0">
                <a:solidFill>
                  <a:srgbClr val="007FFF"/>
                </a:solidFill>
                <a:effectLst/>
                <a:latin typeface="Montserrat" pitchFamily="2" charset="77"/>
              </a:rPr>
              <a:t> analysis</a:t>
            </a:r>
            <a:br>
              <a:rPr lang="en-US" sz="1200" b="1" dirty="0">
                <a:solidFill>
                  <a:srgbClr val="007FFF"/>
                </a:solidFill>
                <a:effectLst/>
                <a:latin typeface="Montserrat" pitchFamily="2" charset="77"/>
              </a:rPr>
            </a:br>
            <a:r>
              <a:rPr lang="en-US" sz="1200" dirty="0">
                <a:effectLst/>
                <a:latin typeface="Montserrat" pitchFamily="2" charset="77"/>
              </a:rPr>
              <a:t>In digital markets, this type of analysis involves research into the motivations, media consumption preferences and selection processes used by consumers as they use digital channels together with traditional channels to purchase online products and use other online services. </a:t>
            </a:r>
            <a:endParaRPr lang="en-US" sz="1800" dirty="0">
              <a:latin typeface="Montserrat" pitchFamily="2" charset="77"/>
            </a:endParaRPr>
          </a:p>
          <a:p>
            <a:r>
              <a:rPr lang="en-US" sz="1200" b="1" dirty="0">
                <a:solidFill>
                  <a:srgbClr val="007FFF"/>
                </a:solidFill>
                <a:effectLst/>
                <a:latin typeface="Montserrat" pitchFamily="2" charset="77"/>
              </a:rPr>
              <a:t>Customer insight </a:t>
            </a:r>
            <a:endParaRPr lang="en-US" sz="1800" dirty="0">
              <a:latin typeface="Montserrat" pitchFamily="2" charset="77"/>
            </a:endParaRPr>
          </a:p>
          <a:p>
            <a:r>
              <a:rPr lang="en-US" sz="1200" dirty="0">
                <a:effectLst/>
                <a:latin typeface="Montserrat" pitchFamily="2" charset="77"/>
              </a:rPr>
              <a:t>Knowledge about customers’ needs, profile, preferences and digital experiences from analysis of qualitative and quantitative data. Specific insights can be used to inform marketing tactics directed at groups of customers with shared characteristics. </a:t>
            </a:r>
            <a:endParaRPr lang="en-US" sz="1800" dirty="0">
              <a:latin typeface="Montserrat" pitchFamily="2" charset="77"/>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15</a:t>
            </a:fld>
            <a:endParaRPr lang="en-GB"/>
          </a:p>
        </p:txBody>
      </p:sp>
    </p:spTree>
    <p:extLst>
      <p:ext uri="{BB962C8B-B14F-4D97-AF65-F5344CB8AC3E}">
        <p14:creationId xmlns:p14="http://schemas.microsoft.com/office/powerpoint/2010/main" val="1943829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SabonMTPro"/>
              </a:rPr>
              <a:t>Digital consumer behaviour. </a:t>
            </a:r>
            <a:r>
              <a:rPr lang="en-US" sz="1800">
                <a:effectLst/>
                <a:latin typeface="SabonMTPro"/>
              </a:rPr>
              <a:t>Here a marketer wants to understand the needs, characteris- tics and digital experiences or behaviours of target consumers. These variables are often collectively referred to as </a:t>
            </a:r>
            <a:r>
              <a:rPr lang="en-US" sz="1800" b="1">
                <a:solidFill>
                  <a:srgbClr val="007FFF"/>
                </a:solidFill>
                <a:effectLst/>
                <a:latin typeface="HelveticaNeueLTW1G"/>
              </a:rPr>
              <a:t>customer insight</a:t>
            </a:r>
            <a:r>
              <a:rPr lang="en-US" sz="1800">
                <a:effectLst/>
                <a:latin typeface="SabonMTPro"/>
              </a:rPr>
              <a:t>. Based on this analysis, </a:t>
            </a:r>
            <a:r>
              <a:rPr lang="en-US" sz="1800" b="1">
                <a:solidFill>
                  <a:srgbClr val="007FFF"/>
                </a:solidFill>
                <a:effectLst/>
                <a:latin typeface="HelveticaNeueLTW1G"/>
              </a:rPr>
              <a:t>customer segments </a:t>
            </a:r>
            <a:r>
              <a:rPr lang="en-US" sz="1800">
                <a:effectLst/>
                <a:latin typeface="SabonMTPro"/>
              </a:rPr>
              <a:t>can be created that will be used to develop targeting approaches as part of strategy and planning (described in Chapter 4 onwards). </a:t>
            </a:r>
            <a:endParaRPr lang="en-US"/>
          </a:p>
          <a:p>
            <a:endParaRPr lang="en-VN"/>
          </a:p>
          <a:p>
            <a:r>
              <a:rPr lang="en-US" sz="1800" b="1">
                <a:effectLst/>
                <a:latin typeface="SabonMTPro"/>
              </a:rPr>
              <a:t>Demographic variables. </a:t>
            </a:r>
            <a:r>
              <a:rPr lang="en-US" sz="1800">
                <a:effectLst/>
                <a:latin typeface="SabonMTPro"/>
              </a:rPr>
              <a:t>Any personal attributes that tend to remain static throughout an individual’s lifetime, or evolve slowly over time – such as age, gender, race, etc. – can be defined as </a:t>
            </a:r>
            <a:r>
              <a:rPr lang="en-US" sz="1800" i="1">
                <a:effectLst/>
                <a:latin typeface="SabonMTPro"/>
              </a:rPr>
              <a:t>demographic variables</a:t>
            </a:r>
            <a:r>
              <a:rPr lang="en-US" sz="1800">
                <a:effectLst/>
                <a:latin typeface="SabonMTPro"/>
              </a:rPr>
              <a:t>. Key elements of a consumer’s demographic profile that have been found to influence online behaviour include variables such as: income, education, race, age (Hoffman </a:t>
            </a:r>
            <a:r>
              <a:rPr lang="en-US" sz="1800" i="1">
                <a:effectLst/>
                <a:latin typeface="SabonMTPro"/>
              </a:rPr>
              <a:t>et al</a:t>
            </a:r>
            <a:r>
              <a:rPr lang="en-US" sz="1800">
                <a:effectLst/>
                <a:latin typeface="SabonMTPro"/>
              </a:rPr>
              <a:t>., 2000; Sebastianelli </a:t>
            </a:r>
            <a:r>
              <a:rPr lang="en-US" sz="1800" i="1">
                <a:effectLst/>
                <a:latin typeface="SabonMTPro"/>
              </a:rPr>
              <a:t>et al</a:t>
            </a:r>
            <a:r>
              <a:rPr lang="en-US" sz="1800">
                <a:effectLst/>
                <a:latin typeface="SabonMTPro"/>
              </a:rPr>
              <a:t>., 2008); gender (van Slyke </a:t>
            </a:r>
            <a:r>
              <a:rPr lang="en-US" sz="1800" i="1">
                <a:effectLst/>
                <a:latin typeface="SabonMTPro"/>
              </a:rPr>
              <a:t>et al</a:t>
            </a:r>
            <a:r>
              <a:rPr lang="en-US" sz="1800">
                <a:effectLst/>
                <a:latin typeface="SabonMTPro"/>
              </a:rPr>
              <a:t>., 2002); lifestyle (Brengman </a:t>
            </a:r>
            <a:r>
              <a:rPr lang="en-US" sz="1800" i="1">
                <a:effectLst/>
                <a:latin typeface="SabonMTPro"/>
              </a:rPr>
              <a:t>et al</a:t>
            </a:r>
            <a:r>
              <a:rPr lang="en-US" sz="1800">
                <a:effectLst/>
                <a:latin typeface="SabonMTPro"/>
              </a:rPr>
              <a:t>., 2005); and cultural and social make-up (Shiu and Dawson, 2004). Research has identified gender differences affecting online purchasing behaviour, with differences shaping attitudes towards pricing and shopping experiences (Ryu, 2020). </a:t>
            </a:r>
            <a:endParaRPr lang="en-US"/>
          </a:p>
          <a:p>
            <a:r>
              <a:rPr lang="en-US" sz="1800" b="1">
                <a:solidFill>
                  <a:srgbClr val="8C007F"/>
                </a:solidFill>
                <a:effectLst/>
                <a:latin typeface="HelveticaNeueLTW1G"/>
              </a:rPr>
              <a:t>2 </a:t>
            </a:r>
            <a:r>
              <a:rPr lang="en-US" sz="1800" b="1">
                <a:effectLst/>
                <a:latin typeface="SabonMTPro"/>
              </a:rPr>
              <a:t>Psychographic and behavioural variables. </a:t>
            </a:r>
            <a:r>
              <a:rPr lang="en-US" sz="1800">
                <a:effectLst/>
                <a:latin typeface="SabonMTPro"/>
              </a:rPr>
              <a:t>Any aspect of a consumer’s perceptions, beliefs and attitudes that might influence online behaviour, and in particular a consumer’s inten- tion to buy a product or service, can be defined as a psychographic/behavioural variable. Indeed, there has now been a significant amount of work to explore how the consumer’s character or personality might influence their online behaviour (George, 2004; Mendes </a:t>
            </a:r>
            <a:r>
              <a:rPr lang="en-US" sz="1800" i="1">
                <a:effectLst/>
                <a:latin typeface="SabonMTPro"/>
              </a:rPr>
              <a:t>et al</a:t>
            </a:r>
            <a:r>
              <a:rPr lang="en-US" sz="1800">
                <a:effectLst/>
                <a:latin typeface="SabonMTPro"/>
              </a:rPr>
              <a:t>., 2020; Parsad </a:t>
            </a:r>
            <a:r>
              <a:rPr lang="en-US" sz="1800" i="1">
                <a:effectLst/>
                <a:latin typeface="SabonMTPro"/>
              </a:rPr>
              <a:t>et al</a:t>
            </a:r>
            <a:r>
              <a:rPr lang="en-US" sz="1800">
                <a:effectLst/>
                <a:latin typeface="SabonMTPro"/>
              </a:rPr>
              <a:t>., 2019). Researchers have explored how a wide range of person- ality traits and behavioural characteristics, such as knowledge, attitude, innovativeness and risk aversion, could have a significant effect on predicting a consumer’s intention to shop online and the types of goods they might purchase (Cheung </a:t>
            </a:r>
            <a:r>
              <a:rPr lang="en-US" sz="1800" i="1">
                <a:effectLst/>
                <a:latin typeface="SabonMTPro"/>
              </a:rPr>
              <a:t>et al</a:t>
            </a:r>
            <a:r>
              <a:rPr lang="en-US" sz="1800">
                <a:effectLst/>
                <a:latin typeface="SabonMTPro"/>
              </a:rPr>
              <a:t>., 2005; Piroth </a:t>
            </a:r>
            <a:r>
              <a:rPr lang="en-US" sz="1800" i="1">
                <a:effectLst/>
                <a:latin typeface="SabonMTPro"/>
              </a:rPr>
              <a:t>et al</a:t>
            </a:r>
            <a:r>
              <a:rPr lang="en-US" sz="1800">
                <a:effectLst/>
                <a:latin typeface="SabonMTPro"/>
              </a:rPr>
              <a:t>., 2020). Language, social interactions and online friendships have become increas- ingly important influencing factors with the growth of social media (Kizgin </a:t>
            </a:r>
            <a:r>
              <a:rPr lang="en-US" sz="1800" i="1">
                <a:effectLst/>
                <a:latin typeface="SabonMTPro"/>
              </a:rPr>
              <a:t>et al</a:t>
            </a:r>
            <a:r>
              <a:rPr lang="en-US" sz="1800">
                <a:effectLst/>
                <a:latin typeface="SabonMTPro"/>
              </a:rPr>
              <a:t>., 2020). At a practical level, interest-based targeting advertising options are available that enable businesses to go beyond conventional demographic ad targeting, as explored in Mini case study 2.3.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16</a:t>
            </a:fld>
            <a:endParaRPr lang="en-GB"/>
          </a:p>
        </p:txBody>
      </p:sp>
    </p:spTree>
    <p:extLst>
      <p:ext uri="{BB962C8B-B14F-4D97-AF65-F5344CB8AC3E}">
        <p14:creationId xmlns:p14="http://schemas.microsoft.com/office/powerpoint/2010/main" val="446125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effectLst/>
                <a:latin typeface="Montserrat" pitchFamily="2" charset="77"/>
              </a:rPr>
              <a:t>Quantitative determination of the potential use and business value from online customers of an </a:t>
            </a:r>
            <a:r>
              <a:rPr lang="en-US" sz="1000" dirty="0" err="1">
                <a:effectLst/>
                <a:latin typeface="Montserrat" pitchFamily="2" charset="77"/>
              </a:rPr>
              <a:t>organisation</a:t>
            </a:r>
            <a:r>
              <a:rPr lang="en-US" sz="1000" dirty="0">
                <a:effectLst/>
                <a:latin typeface="Montserrat" pitchFamily="2" charset="77"/>
              </a:rPr>
              <a:t>. Qualitative analysis of perceptions of online channels is also assessed.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abonMTPro"/>
              </a:rPr>
              <a:t>the digital marketer also needs to assess the volume and share of customers who: </a:t>
            </a:r>
            <a:endParaRPr lang="en-US" dirty="0"/>
          </a:p>
          <a:p>
            <a:endParaRPr lang="en-US" sz="1000" dirty="0">
              <a:effectLst/>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abonMTPro"/>
              </a:rPr>
              <a:t>- are ‘in market’ for a service, i.e. they have intent to use it; </a:t>
            </a:r>
            <a:endParaRPr lang="en-US" dirty="0"/>
          </a:p>
          <a:p>
            <a:r>
              <a:rPr lang="en-US" sz="1200" dirty="0">
                <a:effectLst/>
                <a:latin typeface="SabonMTPro"/>
              </a:rPr>
              <a:t>- have access to the digital channel;</a:t>
            </a:r>
          </a:p>
          <a:p>
            <a:r>
              <a:rPr lang="en-US" sz="1200" dirty="0">
                <a:effectLst/>
                <a:latin typeface="SabonMTPro"/>
              </a:rPr>
              <a:t>- use specific online services that may affect the purchase decision, such as price comparison sites, social networks and specialist blogs; </a:t>
            </a:r>
            <a:endParaRPr lang="en-US" sz="1800" dirty="0">
              <a:effectLst/>
              <a:latin typeface="+mn-lt"/>
            </a:endParaRPr>
          </a:p>
          <a:p>
            <a:r>
              <a:rPr lang="en-US" sz="1800" dirty="0">
                <a:effectLst/>
                <a:latin typeface="+mn-lt"/>
              </a:rPr>
              <a:t>- </a:t>
            </a:r>
            <a:r>
              <a:rPr lang="en-US" sz="1200" dirty="0">
                <a:effectLst/>
                <a:latin typeface="SabonMTPro"/>
              </a:rPr>
              <a:t>are influenced by using the digital channel but purchase using another channel as part of </a:t>
            </a:r>
            <a:r>
              <a:rPr lang="en-US" sz="1200" dirty="0">
                <a:solidFill>
                  <a:srgbClr val="8C007F"/>
                </a:solidFill>
                <a:effectLst/>
                <a:latin typeface="SabonMTPro"/>
              </a:rPr>
              <a:t> </a:t>
            </a:r>
            <a:r>
              <a:rPr lang="en-US" sz="1200" dirty="0">
                <a:effectLst/>
                <a:latin typeface="SabonMTPro"/>
              </a:rPr>
              <a:t>the multichannel buyer </a:t>
            </a:r>
            <a:r>
              <a:rPr lang="en-US" sz="1200" dirty="0" err="1">
                <a:effectLst/>
                <a:latin typeface="SabonMTPro"/>
              </a:rPr>
              <a:t>behaviour</a:t>
            </a:r>
            <a:r>
              <a:rPr lang="en-US" sz="1200" dirty="0">
                <a:effectLst/>
                <a:latin typeface="SabonMTPro"/>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abonMTPro"/>
              </a:rPr>
              <a:t>- purchase or use other services using the digital channel. </a:t>
            </a:r>
            <a:endParaRPr lang="en-US" sz="2800" dirty="0"/>
          </a:p>
          <a:p>
            <a:endParaRPr lang="en-US" sz="1800" dirty="0"/>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17</a:t>
            </a:fld>
            <a:endParaRPr lang="en-GB"/>
          </a:p>
        </p:txBody>
      </p:sp>
    </p:spTree>
    <p:extLst>
      <p:ext uri="{BB962C8B-B14F-4D97-AF65-F5344CB8AC3E}">
        <p14:creationId xmlns:p14="http://schemas.microsoft.com/office/powerpoint/2010/main" val="4104151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007FFF"/>
                </a:solidFill>
                <a:effectLst/>
                <a:latin typeface="Montserrat" pitchFamily="2" charset="77"/>
              </a:rPr>
              <a:t>Conversion marketing </a:t>
            </a:r>
            <a:endParaRPr lang="en-US" dirty="0">
              <a:latin typeface="Montserrat" pitchFamily="2" charset="77"/>
            </a:endParaRPr>
          </a:p>
          <a:p>
            <a:r>
              <a:rPr lang="en-US" sz="1200" dirty="0">
                <a:effectLst/>
                <a:latin typeface="Montserrat" pitchFamily="2" charset="77"/>
              </a:rPr>
              <a:t>Using marketing communications to </a:t>
            </a:r>
            <a:r>
              <a:rPr lang="en-US" sz="1200" dirty="0" err="1">
                <a:effectLst/>
                <a:latin typeface="Montserrat" pitchFamily="2" charset="77"/>
              </a:rPr>
              <a:t>maximise</a:t>
            </a:r>
            <a:r>
              <a:rPr lang="en-US" sz="1200" dirty="0">
                <a:effectLst/>
                <a:latin typeface="Montserrat" pitchFamily="2" charset="77"/>
              </a:rPr>
              <a:t> conversion of potential customers to actual customers. </a:t>
            </a:r>
            <a:endParaRPr lang="en-US" dirty="0">
              <a:latin typeface="Montserrat" pitchFamily="2" charset="77"/>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18</a:t>
            </a:fld>
            <a:endParaRPr lang="en-GB"/>
          </a:p>
        </p:txBody>
      </p:sp>
    </p:spTree>
    <p:extLst>
      <p:ext uri="{BB962C8B-B14F-4D97-AF65-F5344CB8AC3E}">
        <p14:creationId xmlns:p14="http://schemas.microsoft.com/office/powerpoint/2010/main" val="3949882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a:buFontTx/>
              <a:buNone/>
            </a:pPr>
            <a:r>
              <a:rPr lang="en-US" sz="1200" b="1" dirty="0">
                <a:effectLst/>
                <a:latin typeface="SabonMTPro"/>
              </a:rPr>
              <a:t>1. Information processing (IP). </a:t>
            </a:r>
            <a:r>
              <a:rPr lang="en-US" sz="1200" dirty="0">
                <a:effectLst/>
                <a:latin typeface="SabonMTPro"/>
              </a:rPr>
              <a:t>This is very important as it shapes how a consumer deals with available data and information that will shape their future </a:t>
            </a:r>
            <a:r>
              <a:rPr lang="en-US" sz="1200" dirty="0" err="1">
                <a:effectLst/>
                <a:latin typeface="SabonMTPro"/>
              </a:rPr>
              <a:t>behaviour</a:t>
            </a:r>
            <a:r>
              <a:rPr lang="en-US" sz="1200" dirty="0">
                <a:effectLst/>
                <a:latin typeface="SabonMTPro"/>
              </a:rPr>
              <a:t>. IP involves the mental processes and senses an individual uses to interpret the world they inhabit (Wang and </a:t>
            </a:r>
            <a:r>
              <a:rPr lang="en-US" sz="1200" dirty="0" err="1">
                <a:effectLst/>
                <a:latin typeface="SabonMTPro"/>
              </a:rPr>
              <a:t>Benbasat</a:t>
            </a:r>
            <a:r>
              <a:rPr lang="en-US" sz="1200" dirty="0">
                <a:effectLst/>
                <a:latin typeface="SabonMTPro"/>
              </a:rPr>
              <a:t>, 2013). </a:t>
            </a:r>
            <a:endParaRPr lang="en-US" dirty="0">
              <a:effectLst/>
            </a:endParaRPr>
          </a:p>
          <a:p>
            <a:pPr>
              <a:buFontTx/>
              <a:buNone/>
            </a:pPr>
            <a:r>
              <a:rPr lang="en-US" sz="1200" b="1" dirty="0">
                <a:solidFill>
                  <a:srgbClr val="8C007F"/>
                </a:solidFill>
                <a:effectLst/>
                <a:latin typeface="HelveticaNeueLTW1G"/>
              </a:rPr>
              <a:t>2  </a:t>
            </a:r>
            <a:r>
              <a:rPr lang="en-US" sz="1200" b="1" dirty="0">
                <a:effectLst/>
                <a:latin typeface="SabonMTPro"/>
              </a:rPr>
              <a:t>Perceived ease of use. </a:t>
            </a:r>
            <a:r>
              <a:rPr lang="en-US" sz="1200" dirty="0">
                <a:effectLst/>
                <a:latin typeface="SabonMTPro"/>
              </a:rPr>
              <a:t>This also needs consideration by digital marketers, as the easier a website or mobile site is to use, the more likely a customer will have a positive online experience (Cheung </a:t>
            </a:r>
            <a:r>
              <a:rPr lang="en-US" sz="1200" i="1" dirty="0">
                <a:effectLst/>
                <a:latin typeface="SabonMTPro"/>
              </a:rPr>
              <a:t>et al</a:t>
            </a:r>
            <a:r>
              <a:rPr lang="en-US" sz="1200" dirty="0">
                <a:effectLst/>
                <a:latin typeface="SabonMTPro"/>
              </a:rPr>
              <a:t>., 2005). Customers can also benefit from lower search costs and the efficacy of buying at any time from the comfort of their home or office. </a:t>
            </a:r>
            <a:endParaRPr lang="en-US" dirty="0">
              <a:effectLst/>
            </a:endParaRPr>
          </a:p>
          <a:p>
            <a:pPr>
              <a:buFontTx/>
              <a:buNone/>
            </a:pPr>
            <a:r>
              <a:rPr lang="en-US" sz="1200" b="1" dirty="0">
                <a:solidFill>
                  <a:srgbClr val="8C007F"/>
                </a:solidFill>
                <a:effectLst/>
                <a:latin typeface="HelveticaNeueLTW1G"/>
              </a:rPr>
              <a:t>3  </a:t>
            </a:r>
            <a:r>
              <a:rPr lang="en-US" sz="1200" b="1" dirty="0">
                <a:effectLst/>
                <a:latin typeface="SabonMTPro"/>
              </a:rPr>
              <a:t>Perceived usefulness. </a:t>
            </a:r>
            <a:r>
              <a:rPr lang="en-US" sz="1200" dirty="0">
                <a:effectLst/>
                <a:latin typeface="SabonMTPro"/>
              </a:rPr>
              <a:t>This refers to the extent to which the digital offer fits with the </a:t>
            </a:r>
            <a:r>
              <a:rPr lang="en-US" sz="1200" dirty="0" err="1">
                <a:effectLst/>
                <a:latin typeface="SabonMTPro"/>
              </a:rPr>
              <a:t>cus</a:t>
            </a:r>
            <a:r>
              <a:rPr lang="en-US" sz="1200" dirty="0">
                <a:effectLst/>
                <a:latin typeface="SabonMTPro"/>
              </a:rPr>
              <a:t>- </a:t>
            </a:r>
            <a:r>
              <a:rPr lang="en-US" sz="1200" dirty="0" err="1">
                <a:effectLst/>
                <a:latin typeface="SabonMTPro"/>
              </a:rPr>
              <a:t>tomer’s</a:t>
            </a:r>
            <a:r>
              <a:rPr lang="en-US" sz="1200" dirty="0">
                <a:effectLst/>
                <a:latin typeface="SabonMTPro"/>
              </a:rPr>
              <a:t> daily life – for instance, shopping, booking train tickets online, banking (Arnold </a:t>
            </a:r>
            <a:r>
              <a:rPr lang="en-US" sz="1200" i="1" dirty="0">
                <a:effectLst/>
                <a:latin typeface="SabonMTPro"/>
              </a:rPr>
              <a:t>et al</a:t>
            </a:r>
            <a:r>
              <a:rPr lang="en-US" sz="1200" dirty="0">
                <a:effectLst/>
                <a:latin typeface="SabonMTPro"/>
              </a:rPr>
              <a:t>., 2005). It is here that the digital marketer can really start to develop a path to con- </a:t>
            </a:r>
            <a:r>
              <a:rPr lang="en-US" sz="1200" dirty="0" err="1">
                <a:effectLst/>
                <a:latin typeface="SabonMTPro"/>
              </a:rPr>
              <a:t>sumer</a:t>
            </a:r>
            <a:r>
              <a:rPr lang="en-US" sz="1200" dirty="0">
                <a:effectLst/>
                <a:latin typeface="SabonMTPro"/>
              </a:rPr>
              <a:t> benefits. </a:t>
            </a:r>
            <a:endParaRPr lang="en-US" dirty="0">
              <a:effectLst/>
            </a:endParaRPr>
          </a:p>
          <a:p>
            <a:pPr>
              <a:buFontTx/>
              <a:buNone/>
            </a:pPr>
            <a:r>
              <a:rPr lang="en-US" sz="1200" b="1" dirty="0">
                <a:solidFill>
                  <a:srgbClr val="8C007F"/>
                </a:solidFill>
                <a:effectLst/>
                <a:latin typeface="HelveticaNeueLTW1G"/>
              </a:rPr>
              <a:t>4  </a:t>
            </a:r>
            <a:r>
              <a:rPr lang="en-US" sz="1200" b="1" dirty="0">
                <a:effectLst/>
                <a:latin typeface="SabonMTPro"/>
              </a:rPr>
              <a:t>Perceived benefits. </a:t>
            </a:r>
            <a:r>
              <a:rPr lang="en-US" sz="1200" dirty="0">
                <a:effectLst/>
                <a:latin typeface="SabonMTPro"/>
              </a:rPr>
              <a:t>If a customer feels they will be rewarded in some positive way by engaging with a digital offer, this is likely to generate support for an online brand (Arnold </a:t>
            </a:r>
            <a:r>
              <a:rPr lang="en-US" sz="1200" i="1" dirty="0">
                <a:effectLst/>
                <a:latin typeface="SabonMTPro"/>
              </a:rPr>
              <a:t>et al</a:t>
            </a:r>
            <a:r>
              <a:rPr lang="en-US" sz="1200" dirty="0">
                <a:effectLst/>
                <a:latin typeface="SabonMTPro"/>
              </a:rPr>
              <a:t>., 2005). </a:t>
            </a:r>
            <a:endParaRPr lang="en-US" dirty="0">
              <a:effectLst/>
            </a:endParaRPr>
          </a:p>
          <a:p>
            <a:pPr>
              <a:buFontTx/>
              <a:buNone/>
            </a:pPr>
            <a:r>
              <a:rPr lang="en-US" sz="1200" b="1" dirty="0">
                <a:solidFill>
                  <a:srgbClr val="8C007F"/>
                </a:solidFill>
                <a:effectLst/>
                <a:latin typeface="HelveticaNeueLTW1G"/>
              </a:rPr>
              <a:t>5  </a:t>
            </a:r>
            <a:r>
              <a:rPr lang="en-US" sz="1200" b="1" dirty="0">
                <a:effectLst/>
                <a:latin typeface="SabonMTPro"/>
              </a:rPr>
              <a:t>Perceived control. </a:t>
            </a:r>
            <a:r>
              <a:rPr lang="en-US" sz="1200" dirty="0">
                <a:effectLst/>
                <a:latin typeface="SabonMTPro"/>
              </a:rPr>
              <a:t>If a customer is a skilled user of the digital technology in question, then they will feel they are able to function successfully in this environment. Earlier in the chapter we discussed how some mobile shoppers are confident whereas others are not. </a:t>
            </a:r>
            <a:endParaRPr lang="en-US" dirty="0">
              <a:effectLst/>
            </a:endParaRPr>
          </a:p>
          <a:p>
            <a:r>
              <a:rPr lang="en-US" sz="1200" b="1" dirty="0">
                <a:solidFill>
                  <a:srgbClr val="8C007F"/>
                </a:solidFill>
                <a:effectLst/>
                <a:latin typeface="HelveticaNeueLTW1G"/>
              </a:rPr>
              <a:t>6  </a:t>
            </a:r>
            <a:r>
              <a:rPr lang="en-US" sz="1200" b="1" dirty="0">
                <a:effectLst/>
                <a:latin typeface="SabonMTPro"/>
              </a:rPr>
              <a:t>Skill. </a:t>
            </a:r>
            <a:r>
              <a:rPr lang="en-US" sz="1200" dirty="0">
                <a:effectLst/>
                <a:latin typeface="SabonMTPro"/>
              </a:rPr>
              <a:t>This refers to the customer’s ability to use the technology to achieve their desired goals (Klein and Ford, 2002). It has been found that individuals </a:t>
            </a:r>
            <a:r>
              <a:rPr lang="en-US" sz="1200" i="1" dirty="0">
                <a:effectLst/>
                <a:latin typeface="SabonMTPro"/>
              </a:rPr>
              <a:t>learn by doing </a:t>
            </a:r>
            <a:r>
              <a:rPr lang="en-US" sz="1200" dirty="0">
                <a:effectLst/>
                <a:latin typeface="SabonMTPro"/>
              </a:rPr>
              <a:t>in the internet environment and so build their skill set over time – for example, the more frequent the visitor is to a website the greater their exposure and the higher their ability </a:t>
            </a:r>
            <a:endParaRPr lang="en-US" dirty="0"/>
          </a:p>
          <a:p>
            <a:r>
              <a:rPr lang="en-US" sz="1200" dirty="0">
                <a:effectLst/>
                <a:latin typeface="SabonMTPro"/>
              </a:rPr>
              <a:t>to engage with this digital content. </a:t>
            </a:r>
            <a:endParaRPr lang="en-US" dirty="0"/>
          </a:p>
          <a:p>
            <a:pPr>
              <a:buFontTx/>
              <a:buNone/>
            </a:pPr>
            <a:r>
              <a:rPr lang="en-US" sz="1200" b="1" dirty="0">
                <a:solidFill>
                  <a:srgbClr val="8C007F"/>
                </a:solidFill>
                <a:effectLst/>
                <a:latin typeface="HelveticaNeueLTW1G"/>
              </a:rPr>
              <a:t>7  </a:t>
            </a:r>
            <a:r>
              <a:rPr lang="en-US" sz="1200" b="1" dirty="0">
                <a:effectLst/>
                <a:latin typeface="SabonMTPro"/>
              </a:rPr>
              <a:t>Trust and risk. </a:t>
            </a:r>
            <a:r>
              <a:rPr lang="en-US" sz="1200" dirty="0">
                <a:effectLst/>
                <a:latin typeface="SabonMTPro"/>
              </a:rPr>
              <a:t>Both play an important role in how a customer behaves online. Inexperienced internet users can feel vulnerable and fear the unknown. Customers should be able to achieve their buying goals with or without feeling they are exposed to undue risk (e.g. financial risk, social risk, personal risk). Marketers should seek to find ways to limit the risk of engaging with their online offer and seek to build trust through developing online relationships (</a:t>
            </a:r>
            <a:r>
              <a:rPr lang="en-US" sz="1200" dirty="0" err="1">
                <a:effectLst/>
                <a:latin typeface="SabonMTPro"/>
              </a:rPr>
              <a:t>Vize</a:t>
            </a:r>
            <a:r>
              <a:rPr lang="en-US" sz="1200" dirty="0">
                <a:effectLst/>
                <a:latin typeface="SabonMTPro"/>
              </a:rPr>
              <a:t> </a:t>
            </a:r>
            <a:r>
              <a:rPr lang="en-US" sz="1200" i="1" dirty="0">
                <a:effectLst/>
                <a:latin typeface="SabonMTPro"/>
              </a:rPr>
              <a:t>et al</a:t>
            </a:r>
            <a:r>
              <a:rPr lang="en-US" sz="1200" dirty="0">
                <a:effectLst/>
                <a:latin typeface="SabonMTPro"/>
              </a:rPr>
              <a:t>., 2013) and enabling customers to feel they are purchasing in a safe and secure online environment (Nepomuceno </a:t>
            </a:r>
            <a:r>
              <a:rPr lang="en-US" sz="1200" i="1" dirty="0">
                <a:effectLst/>
                <a:latin typeface="SabonMTPro"/>
              </a:rPr>
              <a:t>et al</a:t>
            </a:r>
            <a:r>
              <a:rPr lang="en-US" sz="1200" dirty="0">
                <a:effectLst/>
                <a:latin typeface="SabonMTPro"/>
              </a:rPr>
              <a:t>., 2013). </a:t>
            </a:r>
            <a:endParaRPr lang="en-US" sz="1000" b="0" dirty="0">
              <a:solidFill>
                <a:schemeClr val="tx1"/>
              </a:solidFill>
              <a:effectLst/>
              <a:latin typeface="+mn-lt"/>
            </a:endParaRPr>
          </a:p>
          <a:p>
            <a:pPr>
              <a:buFontTx/>
              <a:buNone/>
            </a:pPr>
            <a:r>
              <a:rPr lang="en-US" sz="1200" b="1" dirty="0">
                <a:solidFill>
                  <a:srgbClr val="8C007F"/>
                </a:solidFill>
                <a:effectLst/>
                <a:latin typeface="HelveticaNeueLTW1G"/>
              </a:rPr>
              <a:t>8  </a:t>
            </a:r>
            <a:r>
              <a:rPr lang="en-US" sz="1200" b="1" dirty="0">
                <a:effectLst/>
                <a:latin typeface="SabonMTPro"/>
              </a:rPr>
              <a:t>Enjoyment. </a:t>
            </a:r>
            <a:r>
              <a:rPr lang="en-US" sz="1200" dirty="0">
                <a:effectLst/>
                <a:latin typeface="SabonMTPro"/>
              </a:rPr>
              <a:t>This is an outcome of a positive online experience and leads to perceptions of greater overall customer satisfaction. </a:t>
            </a:r>
            <a:endParaRPr lang="en-US" dirty="0">
              <a:effectLst/>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21</a:t>
            </a:fld>
            <a:endParaRPr lang="en-GB"/>
          </a:p>
        </p:txBody>
      </p:sp>
    </p:spTree>
    <p:extLst>
      <p:ext uri="{BB962C8B-B14F-4D97-AF65-F5344CB8AC3E}">
        <p14:creationId xmlns:p14="http://schemas.microsoft.com/office/powerpoint/2010/main" val="2533147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22</a:t>
            </a:fld>
            <a:endParaRPr lang="en-GB"/>
          </a:p>
        </p:txBody>
      </p:sp>
    </p:spTree>
    <p:extLst>
      <p:ext uri="{BB962C8B-B14F-4D97-AF65-F5344CB8AC3E}">
        <p14:creationId xmlns:p14="http://schemas.microsoft.com/office/powerpoint/2010/main" val="3384823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effectLst/>
                <a:latin typeface="Menlo" panose="020B0609030804020204" pitchFamily="49" charset="0"/>
              </a:rPr>
              <a:t>Introduction to online marketplace analysis </a:t>
            </a:r>
          </a:p>
          <a:p>
            <a:pPr>
              <a:buFont typeface="Arial" panose="020B0604020202020204" pitchFamily="34" charset="0"/>
              <a:buChar char="•"/>
            </a:pPr>
            <a:r>
              <a:rPr lang="en-US" dirty="0">
                <a:effectLst/>
                <a:latin typeface="Helvetica Neue" panose="02000503000000020004" pitchFamily="2" charset="0"/>
              </a:rPr>
              <a:t>Situation analysis for digital marketing </a:t>
            </a:r>
          </a:p>
          <a:p>
            <a:pPr>
              <a:buFont typeface="Arial" panose="020B0604020202020204" pitchFamily="34" charset="0"/>
              <a:buChar char="•"/>
            </a:pPr>
            <a:r>
              <a:rPr lang="en-US" dirty="0">
                <a:effectLst/>
                <a:latin typeface="Helvetica Neue" panose="02000503000000020004" pitchFamily="2" charset="0"/>
              </a:rPr>
              <a:t>The digital marketing micro-environment  </a:t>
            </a:r>
          </a:p>
          <a:p>
            <a:pPr marL="742950" lvl="1" indent="-285750">
              <a:buFont typeface="Arial" panose="020B0604020202020204" pitchFamily="34" charset="0"/>
              <a:buChar char="•"/>
            </a:pPr>
            <a:r>
              <a:rPr lang="en-US" dirty="0">
                <a:effectLst/>
                <a:latin typeface="Helvetica Neue" panose="02000503000000020004" pitchFamily="2" charset="0"/>
              </a:rPr>
              <a:t>Customers analysis</a:t>
            </a:r>
          </a:p>
          <a:p>
            <a:pPr marL="742950" lvl="1" indent="-285750">
              <a:buFont typeface="Arial" panose="020B0604020202020204" pitchFamily="34" charset="0"/>
              <a:buChar char="•"/>
            </a:pPr>
            <a:r>
              <a:rPr lang="en-US" dirty="0">
                <a:effectLst/>
                <a:latin typeface="Helvetica Neue" panose="02000503000000020004" pitchFamily="2" charset="0"/>
              </a:rPr>
              <a:t>Competitor analysis </a:t>
            </a:r>
          </a:p>
          <a:p>
            <a:pPr marL="742950" lvl="1" indent="-285750">
              <a:buFont typeface="Arial" panose="020B0604020202020204" pitchFamily="34" charset="0"/>
              <a:buChar char="•"/>
            </a:pPr>
            <a:r>
              <a:rPr lang="en-US" dirty="0">
                <a:effectLst/>
                <a:latin typeface="Helvetica Neue" panose="02000503000000020004" pitchFamily="2" charset="0"/>
              </a:rPr>
              <a:t>Suppliers, publishers, intermediaries and influencers </a:t>
            </a:r>
          </a:p>
          <a:p>
            <a:pPr marL="742950" lvl="1" indent="-285750">
              <a:buFont typeface="Arial" panose="020B0604020202020204" pitchFamily="34" charset="0"/>
              <a:buChar char="•"/>
            </a:pPr>
            <a:r>
              <a:rPr lang="en-US" dirty="0">
                <a:effectLst/>
                <a:latin typeface="Helvetica Neue" panose="02000503000000020004" pitchFamily="2" charset="0"/>
              </a:rPr>
              <a:t>Review changes to business and revenue models enabled by digital markets  </a:t>
            </a:r>
          </a:p>
          <a:p>
            <a:r>
              <a:rPr lang="en-US" dirty="0">
                <a:effectLst/>
                <a:latin typeface="Helvetica Neue" panose="02000503000000020004" pitchFamily="2" charset="0"/>
              </a:rPr>
              <a:t>–  New channel structures </a:t>
            </a:r>
          </a:p>
          <a:p>
            <a:r>
              <a:rPr lang="en-US" dirty="0">
                <a:effectLst/>
                <a:latin typeface="Helvetica Neue" panose="02000503000000020004" pitchFamily="2" charset="0"/>
              </a:rPr>
              <a:t>–  Digital business models </a:t>
            </a:r>
          </a:p>
          <a:p>
            <a:r>
              <a:rPr lang="en-US" dirty="0">
                <a:effectLst/>
                <a:latin typeface="Helvetica Neue" panose="02000503000000020004" pitchFamily="2" charset="0"/>
              </a:rPr>
              <a:t>–  Digital revenue models </a:t>
            </a:r>
            <a:br>
              <a:rPr lang="en-US" dirty="0">
                <a:effectLst/>
                <a:latin typeface="Helvetica Neue" panose="02000503000000020004" pitchFamily="2" charset="0"/>
              </a:rPr>
            </a:br>
            <a:r>
              <a:rPr lang="en-US" dirty="0">
                <a:effectLst/>
                <a:latin typeface="Helvetica Neue" panose="02000503000000020004" pitchFamily="2" charset="0"/>
              </a:rPr>
              <a:t>The digital marketing macro-environment  </a:t>
            </a:r>
          </a:p>
          <a:p>
            <a:r>
              <a:rPr lang="en-US" dirty="0">
                <a:effectLst/>
                <a:latin typeface="Helvetica Neue" panose="02000503000000020004" pitchFamily="2" charset="0"/>
              </a:rPr>
              <a:t>• Technological forces</a:t>
            </a:r>
            <a:br>
              <a:rPr lang="en-US" dirty="0">
                <a:effectLst/>
                <a:latin typeface="Helvetica Neue" panose="02000503000000020004" pitchFamily="2" charset="0"/>
              </a:rPr>
            </a:br>
            <a:r>
              <a:rPr lang="en-US" dirty="0">
                <a:effectLst/>
                <a:latin typeface="Helvetica Neue" panose="02000503000000020004" pitchFamily="2" charset="0"/>
              </a:rPr>
              <a:t>• Legal forces</a:t>
            </a:r>
            <a:br>
              <a:rPr lang="en-US" dirty="0">
                <a:effectLst/>
                <a:latin typeface="Helvetica Neue" panose="02000503000000020004" pitchFamily="2" charset="0"/>
              </a:rPr>
            </a:br>
            <a:r>
              <a:rPr lang="en-US" dirty="0">
                <a:effectLst/>
                <a:latin typeface="Helvetica Neue" panose="02000503000000020004" pitchFamily="2" charset="0"/>
              </a:rPr>
              <a:t>• Social, economic and political trends </a:t>
            </a: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3</a:t>
            </a:fld>
            <a:endParaRPr lang="en-GB"/>
          </a:p>
        </p:txBody>
      </p:sp>
    </p:spTree>
    <p:extLst>
      <p:ext uri="{BB962C8B-B14F-4D97-AF65-F5344CB8AC3E}">
        <p14:creationId xmlns:p14="http://schemas.microsoft.com/office/powerpoint/2010/main" val="1394884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800">
                <a:effectLst/>
                <a:latin typeface="SabonMTPro"/>
              </a:rPr>
              <a:t>Customer characteristics are important to understand in relation to the buying process. According to Kotler </a:t>
            </a:r>
            <a:r>
              <a:rPr lang="en-US" sz="1800" i="1">
                <a:effectLst/>
                <a:latin typeface="SabonMTPro"/>
              </a:rPr>
              <a:t>et al</a:t>
            </a:r>
            <a:r>
              <a:rPr lang="en-US" sz="1800">
                <a:effectLst/>
                <a:latin typeface="SabonMTPro"/>
              </a:rPr>
              <a:t>. (2020), there are different stages in the buying process. At each stage the purpose (from both the buyer and supplier perspective) is a particular outcome: </a:t>
            </a:r>
            <a:endParaRPr lang="en-US"/>
          </a:p>
          <a:p>
            <a:r>
              <a:rPr lang="en-US" sz="1800">
                <a:solidFill>
                  <a:srgbClr val="8C007F"/>
                </a:solidFill>
                <a:effectLst/>
                <a:latin typeface="SabonMTPro"/>
              </a:rPr>
              <a:t>• </a:t>
            </a:r>
            <a:r>
              <a:rPr lang="en-US" sz="1800">
                <a:effectLst/>
                <a:latin typeface="SabonMTPro"/>
              </a:rPr>
              <a:t>awareness; </a:t>
            </a:r>
            <a:r>
              <a:rPr lang="en-US" sz="1800">
                <a:solidFill>
                  <a:srgbClr val="8C007F"/>
                </a:solidFill>
                <a:effectLst/>
                <a:latin typeface="SabonMTPro"/>
              </a:rPr>
              <a:t>• </a:t>
            </a:r>
            <a:r>
              <a:rPr lang="en-US" sz="1800">
                <a:effectLst/>
                <a:latin typeface="SabonMTPro"/>
              </a:rPr>
              <a:t>interest;</a:t>
            </a:r>
            <a:br>
              <a:rPr lang="en-US" sz="1800">
                <a:effectLst/>
                <a:latin typeface="SabonMTPro"/>
              </a:rPr>
            </a:br>
            <a:r>
              <a:rPr lang="en-US" sz="1800">
                <a:solidFill>
                  <a:srgbClr val="8C007F"/>
                </a:solidFill>
                <a:effectLst/>
                <a:latin typeface="SabonMTPro"/>
              </a:rPr>
              <a:t>• </a:t>
            </a:r>
            <a:r>
              <a:rPr lang="en-US" sz="1800">
                <a:effectLst/>
                <a:latin typeface="SabonMTPro"/>
              </a:rPr>
              <a:t>evaluation; </a:t>
            </a:r>
            <a:r>
              <a:rPr lang="en-US" sz="1800">
                <a:solidFill>
                  <a:srgbClr val="8C007F"/>
                </a:solidFill>
                <a:effectLst/>
                <a:latin typeface="SabonMTPro"/>
              </a:rPr>
              <a:t>• </a:t>
            </a:r>
            <a:r>
              <a:rPr lang="en-US" sz="1800">
                <a:effectLst/>
                <a:latin typeface="SabonMTPro"/>
              </a:rPr>
              <a:t>trial; </a:t>
            </a:r>
            <a:endParaRPr lang="en-US"/>
          </a:p>
          <a:p>
            <a:r>
              <a:rPr lang="en-US" sz="1800">
                <a:solidFill>
                  <a:srgbClr val="8C007F"/>
                </a:solidFill>
                <a:effectLst/>
                <a:latin typeface="SabonMTPro"/>
              </a:rPr>
              <a:t>• </a:t>
            </a:r>
            <a:r>
              <a:rPr lang="en-US" sz="1800">
                <a:effectLst/>
                <a:latin typeface="SabonMTPro"/>
              </a:rPr>
              <a:t>adoption.</a:t>
            </a:r>
            <a:br>
              <a:rPr lang="en-US" sz="1800">
                <a:effectLst/>
                <a:latin typeface="SabonMTPro"/>
              </a:rPr>
            </a:br>
            <a:r>
              <a:rPr lang="en-US" sz="1800">
                <a:effectLst/>
                <a:latin typeface="SabonMTPro"/>
              </a:rPr>
              <a:t>This set of outcomes has been considered in the digital market and Chaffey and Smith (2017) </a:t>
            </a:r>
            <a:endParaRPr lang="en-US"/>
          </a:p>
          <a:p>
            <a:r>
              <a:rPr lang="en-US" sz="1800">
                <a:effectLst/>
                <a:latin typeface="SabonMTPro"/>
              </a:rPr>
              <a:t>describe them as: </a:t>
            </a:r>
            <a:endParaRPr lang="en-US"/>
          </a:p>
          <a:p>
            <a:pPr>
              <a:buFont typeface="+mj-lt"/>
              <a:buAutoNum type="arabicPeriod"/>
            </a:pPr>
            <a:r>
              <a:rPr lang="en-US" sz="1800" b="1">
                <a:solidFill>
                  <a:srgbClr val="8C007F"/>
                </a:solidFill>
                <a:effectLst/>
                <a:latin typeface="HelveticaNeueLTW1G"/>
              </a:rPr>
              <a:t>1  </a:t>
            </a:r>
            <a:r>
              <a:rPr lang="en-US" sz="1800">
                <a:effectLst/>
                <a:latin typeface="SabonMTPro"/>
              </a:rPr>
              <a:t>problem recognition; </a:t>
            </a:r>
            <a:endParaRPr lang="en-US">
              <a:effectLst/>
            </a:endParaRPr>
          </a:p>
          <a:p>
            <a:pPr>
              <a:buFont typeface="+mj-lt"/>
              <a:buAutoNum type="arabicPeriod"/>
            </a:pPr>
            <a:r>
              <a:rPr lang="en-US" sz="1800" b="1">
                <a:solidFill>
                  <a:srgbClr val="8C007F"/>
                </a:solidFill>
                <a:effectLst/>
                <a:latin typeface="HelveticaNeueLTW1G"/>
              </a:rPr>
              <a:t>2  </a:t>
            </a:r>
            <a:r>
              <a:rPr lang="en-US" sz="1800">
                <a:effectLst/>
                <a:latin typeface="SabonMTPro"/>
              </a:rPr>
              <a:t>information search; </a:t>
            </a:r>
            <a:endParaRPr lang="en-US">
              <a:effectLst/>
            </a:endParaRPr>
          </a:p>
          <a:p>
            <a:pPr>
              <a:buFont typeface="+mj-lt"/>
              <a:buAutoNum type="arabicPeriod"/>
            </a:pPr>
            <a:r>
              <a:rPr lang="en-US" sz="1800" b="1">
                <a:solidFill>
                  <a:srgbClr val="8C007F"/>
                </a:solidFill>
                <a:effectLst/>
                <a:latin typeface="HelveticaNeueLTW1G"/>
              </a:rPr>
              <a:t>3  </a:t>
            </a:r>
            <a:r>
              <a:rPr lang="en-US" sz="1800">
                <a:effectLst/>
                <a:latin typeface="SabonMTPro"/>
              </a:rPr>
              <a:t>evaluation; </a:t>
            </a:r>
            <a:endParaRPr lang="en-US">
              <a:effectLst/>
            </a:endParaRPr>
          </a:p>
          <a:p>
            <a:pPr>
              <a:buFont typeface="+mj-lt"/>
              <a:buAutoNum type="arabicPeriod"/>
            </a:pPr>
            <a:r>
              <a:rPr lang="en-US" sz="1800" b="1">
                <a:solidFill>
                  <a:srgbClr val="8C007F"/>
                </a:solidFill>
                <a:effectLst/>
                <a:latin typeface="HelveticaNeueLTW1G"/>
              </a:rPr>
              <a:t>4  </a:t>
            </a:r>
            <a:r>
              <a:rPr lang="en-US" sz="1800">
                <a:effectLst/>
                <a:latin typeface="SabonMTPro"/>
              </a:rPr>
              <a:t>decision; </a:t>
            </a:r>
            <a:endParaRPr lang="en-US">
              <a:effectLst/>
            </a:endParaRPr>
          </a:p>
          <a:p>
            <a:pPr>
              <a:buFont typeface="+mj-lt"/>
              <a:buAutoNum type="arabicPeriod"/>
            </a:pPr>
            <a:r>
              <a:rPr lang="en-US" sz="1800" b="1">
                <a:solidFill>
                  <a:srgbClr val="8C007F"/>
                </a:solidFill>
                <a:effectLst/>
                <a:latin typeface="HelveticaNeueLTW1G"/>
              </a:rPr>
              <a:t>5  </a:t>
            </a:r>
            <a:r>
              <a:rPr lang="en-US" sz="1800">
                <a:effectLst/>
                <a:latin typeface="SabonMTPro"/>
              </a:rPr>
              <a:t>action (sale or use of online service); </a:t>
            </a:r>
            <a:endParaRPr lang="en-US">
              <a:effectLst/>
            </a:endParaRPr>
          </a:p>
          <a:p>
            <a:pPr>
              <a:buFont typeface="+mj-lt"/>
              <a:buAutoNum type="arabicPeriod"/>
            </a:pPr>
            <a:r>
              <a:rPr lang="en-US" sz="1800" b="1">
                <a:solidFill>
                  <a:srgbClr val="8C007F"/>
                </a:solidFill>
                <a:effectLst/>
                <a:latin typeface="HelveticaNeueLTW1G"/>
              </a:rPr>
              <a:t>6  </a:t>
            </a:r>
            <a:r>
              <a:rPr lang="en-US" sz="1800">
                <a:effectLst/>
                <a:latin typeface="SabonMTPro"/>
              </a:rPr>
              <a:t>post purchase. </a:t>
            </a:r>
            <a:endParaRPr lang="en-US">
              <a:effectLst/>
            </a:endParaRPr>
          </a:p>
          <a:p>
            <a:r>
              <a:rPr lang="en-US" sz="1800">
                <a:effectLst/>
                <a:latin typeface="SabonMTPro"/>
              </a:rPr>
              <a:t>Figure 2.11 gives a summary of how digital channels can be used to support the different stages in the buying process. Note that social media can potentially support each stage as consumers ask others via social networks for recommendations, or read reviews and ratings. The boxes on the left show the typical stages that a new prospect passes through</a:t>
            </a:r>
            <a:endParaRPr lang="en-US"/>
          </a:p>
        </p:txBody>
      </p:sp>
      <p:sp>
        <p:nvSpPr>
          <p:cNvPr id="4" name="Slide Number Placeholder 3"/>
          <p:cNvSpPr>
            <a:spLocks noGrp="1"/>
          </p:cNvSpPr>
          <p:nvPr>
            <p:ph type="sldNum" sz="quarter" idx="5"/>
          </p:nvPr>
        </p:nvSpPr>
        <p:spPr/>
        <p:txBody>
          <a:bodyPr/>
          <a:lstStyle/>
          <a:p>
            <a:fld id="{C00C9930-0A10-4D51-BF8B-58A66CF9DE84}" type="slidenum">
              <a:rPr lang="en-GB" smtClean="0"/>
              <a:t>23</a:t>
            </a:fld>
            <a:endParaRPr lang="en-GB"/>
          </a:p>
        </p:txBody>
      </p:sp>
    </p:spTree>
    <p:extLst>
      <p:ext uri="{BB962C8B-B14F-4D97-AF65-F5344CB8AC3E}">
        <p14:creationId xmlns:p14="http://schemas.microsoft.com/office/powerpoint/2010/main" val="2224005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a:effectLst/>
                <a:latin typeface="SabonMTPro"/>
              </a:rPr>
              <a:t>The nature of the rivalry between the companies trading online is largely determined by the number of players in a market and their relative sizes, the structure of costs and pric- ing, the switching costs customers will encounter if they change, strategic objectives and exit barriers. The flexibility and scope for smart digital products creates opportunities for firms to differentiate from the competition and to offer a greater range of value-added services, which heats up the intensity of the rivalry. Smart-connected products often span traditional product boundaries and firms can find themselves competing in completely new markets. For example, the Home Connect AppTM links household appliances, heating, lighting and other devices together. Amazon Alexa, Telsa, Nest, IFTTT, myTaste and Drop are all part- ners in the Home Connect ecosystem and they are all competing to be a chosen solution provider in the </a:t>
            </a:r>
            <a:r>
              <a:rPr lang="en-US" sz="1800" i="1">
                <a:effectLst/>
                <a:latin typeface="SabonMTPro"/>
              </a:rPr>
              <a:t>connected </a:t>
            </a:r>
            <a:r>
              <a:rPr lang="en-US" sz="1800">
                <a:effectLst/>
                <a:latin typeface="SabonMTPro"/>
              </a:rPr>
              <a:t>home. </a:t>
            </a:r>
            <a:endParaRPr lang="en-US"/>
          </a:p>
          <a:p>
            <a:r>
              <a:rPr lang="en-US" sz="1800">
                <a:effectLst/>
                <a:latin typeface="SabonMTPro"/>
              </a:rPr>
              <a:t>By using the five forces model for analysing the structure and nature of the competition, digital marketers can gain insights into how firms compete in a particular marketplace. According to Porter and Heppelmann (2014), the competitive boundaries are expanding to encompass sets of related products and, as a consequence, the ‘basis of competition thus shifts from the functionality of a discrete product to the performance of a broader product system’. But these authors also remind us that it is important not to lose sight of the end user – for example, adding functionality that buyers don’t want to pay for doesn’t add value. </a:t>
            </a:r>
            <a:endParaRPr lang="en-US"/>
          </a:p>
          <a:p>
            <a:r>
              <a:rPr lang="en-US" sz="1800">
                <a:effectLst/>
                <a:latin typeface="SabonMTPro"/>
              </a:rPr>
              <a:t>The next sub-section explores how to analyse competitors and assess their potential. </a:t>
            </a:r>
            <a:endParaRPr lang="en-US"/>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24</a:t>
            </a:fld>
            <a:endParaRPr lang="en-GB"/>
          </a:p>
        </p:txBody>
      </p:sp>
    </p:spTree>
    <p:extLst>
      <p:ext uri="{BB962C8B-B14F-4D97-AF65-F5344CB8AC3E}">
        <p14:creationId xmlns:p14="http://schemas.microsoft.com/office/powerpoint/2010/main" val="768733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25</a:t>
            </a:fld>
            <a:endParaRPr lang="en-GB"/>
          </a:p>
        </p:txBody>
      </p:sp>
    </p:spTree>
    <p:extLst>
      <p:ext uri="{BB962C8B-B14F-4D97-AF65-F5344CB8AC3E}">
        <p14:creationId xmlns:p14="http://schemas.microsoft.com/office/powerpoint/2010/main" val="2121111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48700" lvl="1" indent="-342900">
              <a:lnSpc>
                <a:spcPct val="130000"/>
              </a:lnSpc>
              <a:spcAft>
                <a:spcPts val="0"/>
              </a:spcAft>
            </a:pPr>
            <a:r>
              <a:rPr lang="en-US" dirty="0" err="1"/>
              <a:t>Dựa</a:t>
            </a:r>
            <a:r>
              <a:rPr lang="en-US" dirty="0"/>
              <a:t> </a:t>
            </a:r>
            <a:r>
              <a:rPr lang="en-US" dirty="0" err="1"/>
              <a:t>trên</a:t>
            </a:r>
            <a:r>
              <a:rPr lang="en-US" dirty="0"/>
              <a:t> </a:t>
            </a:r>
            <a:r>
              <a:rPr lang="en-US" dirty="0" err="1"/>
              <a:t>việc</a:t>
            </a:r>
            <a:r>
              <a:rPr lang="en-US" dirty="0"/>
              <a:t> so </a:t>
            </a:r>
            <a:r>
              <a:rPr lang="en-US" dirty="0" err="1"/>
              <a:t>sánh</a:t>
            </a:r>
            <a:r>
              <a:rPr lang="en-US" dirty="0"/>
              <a:t> </a:t>
            </a:r>
            <a:r>
              <a:rPr lang="en-US" dirty="0" err="1"/>
              <a:t>có</a:t>
            </a:r>
            <a:r>
              <a:rPr lang="en-US" dirty="0"/>
              <a:t> </a:t>
            </a:r>
            <a:r>
              <a:rPr lang="en-US" dirty="0" err="1"/>
              <a:t>hệ</a:t>
            </a:r>
            <a:r>
              <a:rPr lang="en-US" dirty="0"/>
              <a:t> </a:t>
            </a:r>
            <a:r>
              <a:rPr lang="en-US" dirty="0" err="1"/>
              <a:t>thống</a:t>
            </a:r>
            <a:r>
              <a:rPr lang="en-US" dirty="0"/>
              <a:t>, </a:t>
            </a:r>
            <a:r>
              <a:rPr lang="en-US" dirty="0" err="1"/>
              <a:t>với</a:t>
            </a:r>
            <a:r>
              <a:rPr lang="en-US" dirty="0"/>
              <a:t> </a:t>
            </a:r>
            <a:r>
              <a:rPr lang="en-US" dirty="0" err="1"/>
              <a:t>các</a:t>
            </a:r>
            <a:r>
              <a:rPr lang="en-US" dirty="0"/>
              <a:t> </a:t>
            </a:r>
            <a:r>
              <a:rPr lang="en-US" dirty="0" err="1"/>
              <a:t>tiêu</a:t>
            </a:r>
            <a:r>
              <a:rPr lang="en-US" dirty="0"/>
              <a:t> </a:t>
            </a:r>
            <a:r>
              <a:rPr lang="en-US" dirty="0" err="1"/>
              <a:t>chí</a:t>
            </a:r>
            <a:r>
              <a:rPr lang="en-US" dirty="0"/>
              <a:t> </a:t>
            </a:r>
            <a:r>
              <a:rPr lang="en-US" dirty="0" err="1"/>
              <a:t>cụ</a:t>
            </a:r>
            <a:r>
              <a:rPr lang="en-US" dirty="0"/>
              <a:t> </a:t>
            </a:r>
            <a:r>
              <a:rPr lang="en-US" dirty="0" err="1"/>
              <a:t>thể</a:t>
            </a:r>
            <a:r>
              <a:rPr lang="en-US" dirty="0"/>
              <a:t> (KPI/metrics) </a:t>
            </a:r>
            <a:r>
              <a:rPr lang="en-US" dirty="0" err="1"/>
              <a:t>cách</a:t>
            </a:r>
            <a:r>
              <a:rPr lang="en-US" dirty="0"/>
              <a:t> </a:t>
            </a:r>
            <a:r>
              <a:rPr lang="en-US" dirty="0" err="1"/>
              <a:t>tiếp</a:t>
            </a:r>
            <a:r>
              <a:rPr lang="en-US" dirty="0"/>
              <a:t> </a:t>
            </a:r>
            <a:r>
              <a:rPr lang="en-US" dirty="0" err="1"/>
              <a:t>cận</a:t>
            </a:r>
            <a:r>
              <a:rPr lang="en-US" dirty="0"/>
              <a:t> digital marketing </a:t>
            </a:r>
            <a:r>
              <a:rPr lang="en-US" dirty="0" err="1"/>
              <a:t>của</a:t>
            </a:r>
            <a:r>
              <a:rPr lang="en-US" dirty="0"/>
              <a:t> </a:t>
            </a:r>
            <a:r>
              <a:rPr lang="en-US" dirty="0" err="1"/>
              <a:t>các</a:t>
            </a:r>
            <a:r>
              <a:rPr lang="en-US" dirty="0"/>
              <a:t> </a:t>
            </a:r>
            <a:r>
              <a:rPr lang="en-US" dirty="0" err="1"/>
              <a:t>ĐTCT trên</a:t>
            </a:r>
            <a:r>
              <a:rPr lang="en-US" dirty="0"/>
              <a:t> </a:t>
            </a:r>
            <a:r>
              <a:rPr lang="en-US" dirty="0" err="1"/>
              <a:t>thị</a:t>
            </a:r>
            <a:r>
              <a:rPr lang="en-US" dirty="0"/>
              <a:t> </a:t>
            </a:r>
            <a:r>
              <a:rPr lang="en-US" dirty="0" err="1"/>
              <a:t>trường</a:t>
            </a:r>
            <a:r>
              <a:rPr lang="en-US" dirty="0"/>
              <a:t>. </a:t>
            </a:r>
          </a:p>
          <a:p>
            <a:pPr marL="848700" lvl="1" indent="-342900">
              <a:lnSpc>
                <a:spcPct val="130000"/>
              </a:lnSpc>
              <a:spcAft>
                <a:spcPts val="0"/>
              </a:spcAft>
            </a:pPr>
            <a:r>
              <a:rPr lang="en-US" dirty="0" err="1"/>
              <a:t>Diễn</a:t>
            </a:r>
            <a:r>
              <a:rPr lang="en-US" dirty="0"/>
              <a:t> </a:t>
            </a:r>
            <a:r>
              <a:rPr lang="en-US" dirty="0" err="1"/>
              <a:t>ra</a:t>
            </a:r>
            <a:r>
              <a:rPr lang="en-US" dirty="0"/>
              <a:t> </a:t>
            </a:r>
            <a:r>
              <a:rPr lang="en-US" dirty="0" err="1"/>
              <a:t>liên</a:t>
            </a:r>
            <a:r>
              <a:rPr lang="en-US" dirty="0"/>
              <a:t> </a:t>
            </a:r>
            <a:r>
              <a:rPr lang="en-US" dirty="0" err="1"/>
              <a:t>tục</a:t>
            </a:r>
            <a:r>
              <a:rPr lang="en-US" dirty="0"/>
              <a:t>, </a:t>
            </a:r>
            <a:r>
              <a:rPr lang="en-US" dirty="0" err="1"/>
              <a:t>thường</a:t>
            </a:r>
            <a:r>
              <a:rPr lang="en-US" dirty="0"/>
              <a:t> </a:t>
            </a:r>
            <a:r>
              <a:rPr lang="en-US" dirty="0" err="1"/>
              <a:t>xuyên</a:t>
            </a:r>
            <a:endParaRPr lang="en-US" dirty="0"/>
          </a:p>
          <a:p>
            <a:pPr marL="848700" lvl="1" indent="-342900">
              <a:lnSpc>
                <a:spcPct val="130000"/>
              </a:lnSpc>
              <a:spcAft>
                <a:spcPts val="0"/>
              </a:spcAft>
            </a:pPr>
            <a:r>
              <a:rPr lang="en-US" dirty="0" err="1"/>
              <a:t>Giúp</a:t>
            </a:r>
            <a:r>
              <a:rPr lang="en-US" dirty="0"/>
              <a:t> </a:t>
            </a:r>
            <a:r>
              <a:rPr lang="en-US" dirty="0" err="1"/>
              <a:t>đánh</a:t>
            </a:r>
            <a:r>
              <a:rPr lang="en-US" dirty="0"/>
              <a:t> </a:t>
            </a:r>
            <a:r>
              <a:rPr lang="en-US" dirty="0" err="1"/>
              <a:t>giá</a:t>
            </a:r>
            <a:r>
              <a:rPr lang="en-US" dirty="0"/>
              <a:t> </a:t>
            </a:r>
            <a:r>
              <a:rPr lang="en-US" dirty="0" err="1"/>
              <a:t>được</a:t>
            </a:r>
            <a:r>
              <a:rPr lang="en-US" dirty="0"/>
              <a:t> </a:t>
            </a:r>
            <a:r>
              <a:rPr lang="en-US" dirty="0" err="1"/>
              <a:t>mối</a:t>
            </a:r>
            <a:r>
              <a:rPr lang="en-US" dirty="0"/>
              <a:t> </a:t>
            </a:r>
            <a:r>
              <a:rPr lang="en-US" dirty="0" err="1"/>
              <a:t>đe</a:t>
            </a:r>
            <a:r>
              <a:rPr lang="en-US" dirty="0"/>
              <a:t> </a:t>
            </a:r>
            <a:r>
              <a:rPr lang="en-US" dirty="0" err="1"/>
              <a:t>dọa</a:t>
            </a:r>
            <a:r>
              <a:rPr lang="en-US" dirty="0"/>
              <a:t> </a:t>
            </a:r>
            <a:r>
              <a:rPr lang="en-US" dirty="0" err="1"/>
              <a:t>từ</a:t>
            </a:r>
            <a:r>
              <a:rPr lang="en-US" dirty="0"/>
              <a:t> </a:t>
            </a:r>
            <a:r>
              <a:rPr lang="en-US" dirty="0" err="1"/>
              <a:t>các</a:t>
            </a:r>
            <a:r>
              <a:rPr lang="en-US" dirty="0"/>
              <a:t> </a:t>
            </a:r>
            <a:r>
              <a:rPr lang="en-US" dirty="0" err="1"/>
              <a:t>sản</a:t>
            </a:r>
            <a:r>
              <a:rPr lang="en-US" dirty="0"/>
              <a:t> </a:t>
            </a:r>
            <a:r>
              <a:rPr lang="en-US" dirty="0" err="1"/>
              <a:t>phẩm</a:t>
            </a:r>
            <a:r>
              <a:rPr lang="en-US" dirty="0"/>
              <a:t>/</a:t>
            </a:r>
            <a:r>
              <a:rPr lang="en-US" dirty="0" err="1"/>
              <a:t>dịch</a:t>
            </a:r>
            <a:r>
              <a:rPr lang="en-US" dirty="0"/>
              <a:t> </a:t>
            </a:r>
            <a:r>
              <a:rPr lang="en-US" dirty="0" err="1"/>
              <a:t>vụ</a:t>
            </a:r>
            <a:r>
              <a:rPr lang="en-US" dirty="0"/>
              <a:t> </a:t>
            </a:r>
            <a:r>
              <a:rPr lang="en-US" dirty="0" err="1"/>
              <a:t>mà</a:t>
            </a:r>
            <a:r>
              <a:rPr lang="en-US" dirty="0"/>
              <a:t> </a:t>
            </a:r>
            <a:r>
              <a:rPr lang="en-US" dirty="0" err="1"/>
              <a:t>các</a:t>
            </a:r>
            <a:r>
              <a:rPr lang="en-US" dirty="0"/>
              <a:t> </a:t>
            </a:r>
            <a:r>
              <a:rPr lang="en-US" dirty="0" err="1"/>
              <a:t>ĐTCT</a:t>
            </a:r>
            <a:r>
              <a:rPr lang="en-US" dirty="0"/>
              <a:t> </a:t>
            </a:r>
            <a:r>
              <a:rPr lang="en-US" dirty="0" err="1"/>
              <a:t>đang</a:t>
            </a:r>
            <a:r>
              <a:rPr lang="en-US" dirty="0"/>
              <a:t> </a:t>
            </a:r>
            <a:r>
              <a:rPr lang="en-US" dirty="0" err="1"/>
              <a:t>cung</a:t>
            </a:r>
            <a:r>
              <a:rPr lang="en-US" dirty="0"/>
              <a:t> </a:t>
            </a:r>
            <a:r>
              <a:rPr lang="en-US" dirty="0" err="1"/>
              <a:t>cấp</a:t>
            </a:r>
            <a:r>
              <a:rPr lang="en-US" dirty="0"/>
              <a:t>, </a:t>
            </a:r>
            <a:r>
              <a:rPr lang="en-US" dirty="0" err="1"/>
              <a:t>xác</a:t>
            </a:r>
            <a:r>
              <a:rPr lang="en-US" dirty="0"/>
              <a:t> </a:t>
            </a:r>
            <a:r>
              <a:rPr lang="en-US" dirty="0" err="1"/>
              <a:t>định</a:t>
            </a:r>
            <a:r>
              <a:rPr lang="en-US" dirty="0"/>
              <a:t> </a:t>
            </a:r>
            <a:r>
              <a:rPr lang="en-US" dirty="0" err="1"/>
              <a:t>các</a:t>
            </a:r>
            <a:r>
              <a:rPr lang="en-US" dirty="0"/>
              <a:t> </a:t>
            </a:r>
            <a:r>
              <a:rPr lang="en-US" dirty="0" err="1"/>
              <a:t>cơ</a:t>
            </a:r>
            <a:r>
              <a:rPr lang="en-US" dirty="0"/>
              <a:t> </a:t>
            </a:r>
            <a:r>
              <a:rPr lang="en-US" dirty="0" err="1"/>
              <a:t>hội</a:t>
            </a:r>
            <a:r>
              <a:rPr lang="en-US" dirty="0"/>
              <a:t> </a:t>
            </a:r>
            <a:r>
              <a:rPr lang="en-US" dirty="0" err="1"/>
              <a:t>để</a:t>
            </a:r>
            <a:r>
              <a:rPr lang="en-US" dirty="0"/>
              <a:t> </a:t>
            </a:r>
            <a:r>
              <a:rPr lang="en-US" dirty="0" err="1"/>
              <a:t>doanh</a:t>
            </a:r>
            <a:r>
              <a:rPr lang="en-US" dirty="0"/>
              <a:t> </a:t>
            </a:r>
            <a:r>
              <a:rPr lang="en-US" dirty="0" err="1"/>
              <a:t>nghiệp</a:t>
            </a:r>
            <a:r>
              <a:rPr lang="en-US" dirty="0"/>
              <a:t> </a:t>
            </a:r>
            <a:r>
              <a:rPr lang="en-US" dirty="0" err="1"/>
              <a:t>có</a:t>
            </a:r>
            <a:r>
              <a:rPr lang="en-US" dirty="0"/>
              <a:t> </a:t>
            </a:r>
            <a:r>
              <a:rPr lang="en-US" dirty="0" err="1"/>
              <a:t>thể</a:t>
            </a:r>
            <a:r>
              <a:rPr lang="en-US" dirty="0"/>
              <a:t> </a:t>
            </a:r>
            <a:r>
              <a:rPr lang="en-US" dirty="0" err="1"/>
              <a:t>tự</a:t>
            </a:r>
            <a:r>
              <a:rPr lang="en-US" dirty="0"/>
              <a:t> </a:t>
            </a:r>
            <a:r>
              <a:rPr lang="en-US" dirty="0" err="1"/>
              <a:t>cải</a:t>
            </a:r>
            <a:r>
              <a:rPr lang="en-US" dirty="0"/>
              <a:t> </a:t>
            </a:r>
            <a:r>
              <a:rPr lang="en-US" dirty="0" err="1"/>
              <a:t>thiện</a:t>
            </a:r>
            <a:r>
              <a:rPr lang="en-US" dirty="0"/>
              <a:t> </a:t>
            </a:r>
            <a:r>
              <a:rPr lang="en-US" dirty="0" err="1"/>
              <a:t>các</a:t>
            </a:r>
            <a:r>
              <a:rPr lang="en-US" dirty="0"/>
              <a:t> </a:t>
            </a:r>
            <a:r>
              <a:rPr lang="en-US" dirty="0" err="1"/>
              <a:t>dịch</a:t>
            </a:r>
            <a:r>
              <a:rPr lang="en-US" dirty="0"/>
              <a:t> </a:t>
            </a:r>
            <a:r>
              <a:rPr lang="en-US" dirty="0" err="1"/>
              <a:t>vụ</a:t>
            </a:r>
            <a:r>
              <a:rPr lang="en-US" dirty="0"/>
              <a:t> digital </a:t>
            </a:r>
            <a:r>
              <a:rPr lang="en-US" dirty="0" err="1"/>
              <a:t>của</a:t>
            </a:r>
            <a:r>
              <a:rPr lang="en-US" dirty="0"/>
              <a:t> </a:t>
            </a:r>
            <a:r>
              <a:rPr lang="en-US" dirty="0" err="1"/>
              <a:t>mình</a:t>
            </a:r>
            <a:endParaRPr lang="en-US" dirty="0"/>
          </a:p>
          <a:p>
            <a:pPr marL="848700" lvl="1" indent="-342900">
              <a:lnSpc>
                <a:spcPct val="130000"/>
              </a:lnSpc>
              <a:spcAft>
                <a:spcPts val="0"/>
              </a:spcAft>
            </a:pPr>
            <a:r>
              <a:rPr lang="en-US" dirty="0" err="1"/>
              <a:t>Không</a:t>
            </a:r>
            <a:r>
              <a:rPr lang="en-US" dirty="0"/>
              <a:t> </a:t>
            </a:r>
            <a:r>
              <a:rPr lang="en-US" dirty="0" err="1"/>
              <a:t>đánh</a:t>
            </a:r>
            <a:r>
              <a:rPr lang="en-US" dirty="0"/>
              <a:t> </a:t>
            </a:r>
            <a:r>
              <a:rPr lang="en-US" dirty="0" err="1"/>
              <a:t>giá</a:t>
            </a:r>
            <a:r>
              <a:rPr lang="en-US" dirty="0"/>
              <a:t> </a:t>
            </a:r>
            <a:r>
              <a:rPr lang="en-US" dirty="0" err="1"/>
              <a:t>dựa</a:t>
            </a:r>
            <a:r>
              <a:rPr lang="en-US" dirty="0"/>
              <a:t> </a:t>
            </a:r>
            <a:r>
              <a:rPr lang="en-US" dirty="0" err="1"/>
              <a:t>trên</a:t>
            </a:r>
            <a:r>
              <a:rPr lang="en-US" dirty="0"/>
              <a:t> </a:t>
            </a:r>
            <a:r>
              <a:rPr lang="en-US" dirty="0" err="1"/>
              <a:t>việc</a:t>
            </a:r>
            <a:r>
              <a:rPr lang="en-US" dirty="0"/>
              <a:t> </a:t>
            </a:r>
            <a:r>
              <a:rPr lang="en-US" dirty="0" err="1"/>
              <a:t>có</a:t>
            </a:r>
            <a:r>
              <a:rPr lang="en-US" dirty="0"/>
              <a:t> hay </a:t>
            </a:r>
            <a:r>
              <a:rPr lang="en-US" dirty="0" err="1"/>
              <a:t>không</a:t>
            </a:r>
            <a:r>
              <a:rPr lang="en-US" dirty="0"/>
              <a:t> </a:t>
            </a:r>
            <a:r>
              <a:rPr lang="en-US" dirty="0" err="1"/>
              <a:t>một</a:t>
            </a:r>
            <a:r>
              <a:rPr lang="en-US" dirty="0"/>
              <a:t> </a:t>
            </a:r>
            <a:r>
              <a:rPr lang="en-US" dirty="0" err="1"/>
              <a:t>tiêu</a:t>
            </a:r>
            <a:r>
              <a:rPr lang="en-US" dirty="0"/>
              <a:t> </a:t>
            </a:r>
            <a:r>
              <a:rPr lang="en-US" dirty="0" err="1"/>
              <a:t>chí</a:t>
            </a:r>
            <a:r>
              <a:rPr lang="en-US" dirty="0"/>
              <a:t>/hay </a:t>
            </a:r>
            <a:r>
              <a:rPr lang="en-US" dirty="0" err="1"/>
              <a:t>một</a:t>
            </a:r>
            <a:r>
              <a:rPr lang="en-US" dirty="0"/>
              <a:t> </a:t>
            </a:r>
            <a:r>
              <a:rPr lang="en-US" dirty="0" err="1"/>
              <a:t>tính</a:t>
            </a:r>
            <a:r>
              <a:rPr lang="en-US" dirty="0"/>
              <a:t> </a:t>
            </a:r>
            <a:r>
              <a:rPr lang="en-US" dirty="0" err="1"/>
              <a:t>năng</a:t>
            </a:r>
            <a:r>
              <a:rPr lang="en-US" dirty="0"/>
              <a:t> </a:t>
            </a:r>
            <a:r>
              <a:rPr lang="en-US" dirty="0" err="1"/>
              <a:t>gì</a:t>
            </a:r>
            <a:r>
              <a:rPr lang="en-US" dirty="0"/>
              <a:t> </a:t>
            </a:r>
            <a:r>
              <a:rPr lang="en-US" dirty="0" err="1"/>
              <a:t>mà</a:t>
            </a:r>
            <a:r>
              <a:rPr lang="en-US" dirty="0"/>
              <a:t> </a:t>
            </a:r>
            <a:r>
              <a:rPr lang="en-US" dirty="0" err="1"/>
              <a:t>phải</a:t>
            </a:r>
            <a:r>
              <a:rPr lang="en-US" dirty="0"/>
              <a:t> </a:t>
            </a:r>
            <a:r>
              <a:rPr lang="en-US" dirty="0" err="1"/>
              <a:t>dựa</a:t>
            </a:r>
            <a:r>
              <a:rPr lang="en-US" dirty="0"/>
              <a:t> </a:t>
            </a:r>
            <a:r>
              <a:rPr lang="en-US" dirty="0" err="1"/>
              <a:t>trên</a:t>
            </a:r>
            <a:r>
              <a:rPr lang="en-US" dirty="0"/>
              <a:t> </a:t>
            </a:r>
            <a:r>
              <a:rPr lang="en-US" dirty="0" err="1"/>
              <a:t>khả</a:t>
            </a:r>
            <a:r>
              <a:rPr lang="en-US" dirty="0"/>
              <a:t> </a:t>
            </a:r>
            <a:r>
              <a:rPr lang="en-US" dirty="0" err="1"/>
              <a:t>năng</a:t>
            </a:r>
            <a:r>
              <a:rPr lang="en-US" dirty="0"/>
              <a:t> </a:t>
            </a:r>
            <a:r>
              <a:rPr lang="en-US" dirty="0" err="1"/>
              <a:t>tiếp</a:t>
            </a:r>
            <a:r>
              <a:rPr lang="en-US" dirty="0"/>
              <a:t> </a:t>
            </a:r>
            <a:r>
              <a:rPr lang="en-US" dirty="0" err="1"/>
              <a:t>cận</a:t>
            </a:r>
            <a:r>
              <a:rPr lang="en-US" dirty="0"/>
              <a:t> hay </a:t>
            </a:r>
            <a:r>
              <a:rPr lang="en-US" dirty="0" err="1"/>
              <a:t>mức</a:t>
            </a:r>
            <a:r>
              <a:rPr lang="en-US" dirty="0"/>
              <a:t> </a:t>
            </a:r>
            <a:r>
              <a:rPr lang="en-US" dirty="0" err="1"/>
              <a:t>độ</a:t>
            </a:r>
            <a:r>
              <a:rPr lang="en-US" dirty="0"/>
              <a:t> </a:t>
            </a:r>
            <a:r>
              <a:rPr lang="en-US" dirty="0" err="1"/>
              <a:t>hữu</a:t>
            </a:r>
            <a:r>
              <a:rPr lang="en-US" dirty="0"/>
              <a:t> </a:t>
            </a:r>
            <a:r>
              <a:rPr lang="en-US" dirty="0" err="1"/>
              <a:t>ích</a:t>
            </a:r>
            <a:r>
              <a:rPr lang="en-US" dirty="0"/>
              <a:t> (</a:t>
            </a:r>
            <a:r>
              <a:rPr lang="en-US" dirty="0" err="1"/>
              <a:t>có</a:t>
            </a:r>
            <a:r>
              <a:rPr lang="en-US" dirty="0"/>
              <a:t> thang </a:t>
            </a:r>
            <a:r>
              <a:rPr lang="en-US" dirty="0" err="1"/>
              <a:t>đo</a:t>
            </a:r>
            <a:r>
              <a:rPr lang="en-US" dirty="0"/>
              <a:t> </a:t>
            </a:r>
            <a:r>
              <a:rPr lang="en-US" dirty="0" err="1"/>
              <a:t>mức</a:t>
            </a:r>
            <a:r>
              <a:rPr lang="en-US" dirty="0"/>
              <a:t> </a:t>
            </a:r>
            <a:r>
              <a:rPr lang="en-US" dirty="0" err="1"/>
              <a:t>độ</a:t>
            </a:r>
            <a:r>
              <a:rPr lang="en-US" dirty="0"/>
              <a:t> </a:t>
            </a:r>
            <a:r>
              <a:rPr lang="en-US" dirty="0" err="1"/>
              <a:t>cụ</a:t>
            </a:r>
            <a:r>
              <a:rPr lang="en-US" dirty="0"/>
              <a:t> </a:t>
            </a:r>
            <a:r>
              <a:rPr lang="en-US" dirty="0" err="1"/>
              <a:t>thể</a:t>
            </a:r>
            <a:r>
              <a:rPr lang="en-US" dirty="0"/>
              <a:t>) </a:t>
            </a: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26</a:t>
            </a:fld>
            <a:endParaRPr lang="en-GB"/>
          </a:p>
        </p:txBody>
      </p:sp>
    </p:spTree>
    <p:extLst>
      <p:ext uri="{BB962C8B-B14F-4D97-AF65-F5344CB8AC3E}">
        <p14:creationId xmlns:p14="http://schemas.microsoft.com/office/powerpoint/2010/main" val="3389918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abonMTPro"/>
              </a:rPr>
              <a:t>customer acquisition, conversion to retention. Capabilities are benchmarked in each of the activities shown in Table P.1 in the Preface. </a:t>
            </a:r>
          </a:p>
          <a:p>
            <a:r>
              <a:rPr lang="en-US" sz="1800">
                <a:effectLst/>
                <a:latin typeface="SabonMTPro"/>
              </a:rPr>
              <a:t>For example, what are the capabilities of a competitor within search marketing through </a:t>
            </a:r>
            <a:endParaRPr lang="en-US"/>
          </a:p>
          <a:p>
            <a:r>
              <a:rPr lang="en-US" sz="1800">
                <a:effectLst/>
                <a:latin typeface="SabonMTPro"/>
              </a:rPr>
              <a:t>reviewing their presence in the paid and natural listings of the search engines? </a:t>
            </a:r>
            <a:endParaRPr lang="en-US"/>
          </a:p>
          <a:p>
            <a:pPr>
              <a:buFont typeface="+mj-lt"/>
              <a:buAutoNum type="arabicPeriod" startAt="3"/>
            </a:pPr>
            <a:r>
              <a:rPr lang="en-US" sz="1800" b="1">
                <a:solidFill>
                  <a:srgbClr val="8C007F"/>
                </a:solidFill>
                <a:effectLst/>
                <a:latin typeface="HelveticaNeueLTW1G"/>
              </a:rPr>
              <a:t>3  </a:t>
            </a:r>
            <a:r>
              <a:rPr lang="en-US" sz="1800" b="1">
                <a:effectLst/>
                <a:latin typeface="SabonMTPro"/>
              </a:rPr>
              <a:t>Qualitative to quantitative: </a:t>
            </a:r>
            <a:r>
              <a:rPr lang="en-US" sz="1800">
                <a:effectLst/>
                <a:latin typeface="SabonMTPro"/>
              </a:rPr>
              <a:t>from qualitative assessments by customers through surveys and focus groups to quantitative analysis by independent auditors of customer acquisi- tion such as those featured in Tables 2.1 and 2.3. Examples of KPIs include number of site visitors or reach within market, cost of acquisition, number of customers, sales volumes and revenues and market share; conversion (average conversion rates) and retention such </a:t>
            </a:r>
            <a:endParaRPr lang="en-US">
              <a:effectLst/>
            </a:endParaRPr>
          </a:p>
          <a:p>
            <a:pPr>
              <a:buFont typeface="+mj-lt"/>
              <a:buAutoNum type="arabicPeriod" startAt="3"/>
            </a:pPr>
            <a:r>
              <a:rPr lang="en-US" sz="1800">
                <a:effectLst/>
                <a:latin typeface="SabonMTPro"/>
              </a:rPr>
              <a:t>as repeat conversion and number of active customers. </a:t>
            </a:r>
            <a:endParaRPr lang="en-US">
              <a:effectLst/>
            </a:endParaRPr>
          </a:p>
          <a:p>
            <a:pPr>
              <a:buFont typeface="+mj-lt"/>
              <a:buAutoNum type="arabicPeriod" startAt="3"/>
            </a:pPr>
            <a:r>
              <a:rPr lang="en-US" sz="1800" b="1">
                <a:solidFill>
                  <a:srgbClr val="8C007F"/>
                </a:solidFill>
                <a:effectLst/>
                <a:latin typeface="HelveticaNeueLTW1G"/>
              </a:rPr>
              <a:t>4  </a:t>
            </a:r>
            <a:r>
              <a:rPr lang="en-US" sz="1800" b="1">
                <a:effectLst/>
                <a:latin typeface="SabonMTPro"/>
              </a:rPr>
              <a:t>In-sector and out-of-sector: </a:t>
            </a:r>
            <a:r>
              <a:rPr lang="en-US" sz="1800">
                <a:effectLst/>
                <a:latin typeface="SabonMTPro"/>
              </a:rPr>
              <a:t>benchmarking against similar sites within sector and review- </a:t>
            </a:r>
            <a:endParaRPr lang="en-US">
              <a:effectLst/>
            </a:endParaRPr>
          </a:p>
          <a:p>
            <a:pPr>
              <a:buFont typeface="+mj-lt"/>
              <a:buAutoNum type="arabicPeriod" startAt="3"/>
            </a:pPr>
            <a:r>
              <a:rPr lang="en-US" sz="1800">
                <a:effectLst/>
                <a:latin typeface="SabonMTPro"/>
              </a:rPr>
              <a:t>ing out of sector in sectors that tend to be more advanced, e.g. online publishers, social networks and brand sites. Benchmarking services are available for this type of compari- son from analysts such as Bowen Craggs Index (</a:t>
            </a:r>
            <a:r>
              <a:rPr lang="en-US" sz="1800">
                <a:effectLst/>
                <a:latin typeface="HelveticaNeueLTW1G"/>
              </a:rPr>
              <a:t>www.bowencraggs.com</a:t>
            </a:r>
            <a:r>
              <a:rPr lang="en-US" sz="1800">
                <a:effectLst/>
                <a:latin typeface="SabonMTPro"/>
              </a:rPr>
              <a:t>). An example of one of their benchmark reports is shown in Figure 2.13. You can see that this is based on the expert evaluation of the suitability of the site for different audiences as well as measures under the overall construction (which includes usability and accessibility), mes- sage (which covers key brand messages and suitability for international audiences) and contact (which shows integration between different audiences). </a:t>
            </a:r>
            <a:endParaRPr lang="en-US">
              <a:effectLst/>
            </a:endParaRPr>
          </a:p>
          <a:p>
            <a:pPr>
              <a:buFont typeface="+mj-lt"/>
              <a:buAutoNum type="arabicPeriod" startAt="3"/>
            </a:pPr>
            <a:r>
              <a:rPr lang="en-US" sz="1800" b="1">
                <a:solidFill>
                  <a:srgbClr val="8C007F"/>
                </a:solidFill>
                <a:effectLst/>
                <a:latin typeface="HelveticaNeueLTW1G"/>
              </a:rPr>
              <a:t>5  </a:t>
            </a:r>
            <a:r>
              <a:rPr lang="en-US" sz="1800" b="1">
                <a:effectLst/>
                <a:latin typeface="SabonMTPro"/>
              </a:rPr>
              <a:t>Financial to non-financial measures: </a:t>
            </a:r>
            <a:r>
              <a:rPr lang="en-US" sz="1800">
                <a:effectLst/>
                <a:latin typeface="SabonMTPro"/>
              </a:rPr>
              <a:t>through reviewing competitive intelligence sources such as company reports or tax submissions, additional information may be available on turnover and profit generated by digital channels. But other forward-looking aspects of the company’s capability that are incorporated on the balanced scorecard framework (see Chapter 4) should also be considered, including resourcing, innovation and learning. </a:t>
            </a:r>
            <a:endParaRPr lang="en-US">
              <a:effectLst/>
            </a:endParaRPr>
          </a:p>
          <a:p>
            <a:pPr>
              <a:buFont typeface="+mj-lt"/>
              <a:buAutoNum type="arabicPeriod" startAt="3"/>
            </a:pPr>
            <a:r>
              <a:rPr lang="en-US" sz="1800" b="1">
                <a:solidFill>
                  <a:srgbClr val="8C007F"/>
                </a:solidFill>
                <a:effectLst/>
                <a:latin typeface="HelveticaNeueLTW1G"/>
              </a:rPr>
              <a:t>6  </a:t>
            </a:r>
            <a:r>
              <a:rPr lang="en-US" sz="1800" b="1">
                <a:effectLst/>
                <a:latin typeface="SabonMTPro"/>
              </a:rPr>
              <a:t>From user experience to expert evaluation: </a:t>
            </a:r>
            <a:r>
              <a:rPr lang="en-US" sz="1800">
                <a:effectLst/>
                <a:latin typeface="SabonMTPro"/>
              </a:rPr>
              <a:t>benchmarking research should take two alter- native perspectives, from actual customer reviews of content and usability to expert evaluations. </a:t>
            </a:r>
            <a:endParaRPr lang="en-US">
              <a:effectLst/>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27</a:t>
            </a:fld>
            <a:endParaRPr lang="en-GB"/>
          </a:p>
        </p:txBody>
      </p:sp>
    </p:spTree>
    <p:extLst>
      <p:ext uri="{BB962C8B-B14F-4D97-AF65-F5344CB8AC3E}">
        <p14:creationId xmlns:p14="http://schemas.microsoft.com/office/powerpoint/2010/main" val="1172314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28</a:t>
            </a:fld>
            <a:endParaRPr lang="en-GB"/>
          </a:p>
        </p:txBody>
      </p:sp>
    </p:spTree>
    <p:extLst>
      <p:ext uri="{BB962C8B-B14F-4D97-AF65-F5344CB8AC3E}">
        <p14:creationId xmlns:p14="http://schemas.microsoft.com/office/powerpoint/2010/main" val="3288129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29</a:t>
            </a:fld>
            <a:endParaRPr lang="en-GB"/>
          </a:p>
        </p:txBody>
      </p:sp>
    </p:spTree>
    <p:extLst>
      <p:ext uri="{BB962C8B-B14F-4D97-AF65-F5344CB8AC3E}">
        <p14:creationId xmlns:p14="http://schemas.microsoft.com/office/powerpoint/2010/main" val="1208959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30</a:t>
            </a:fld>
            <a:endParaRPr lang="en-GB"/>
          </a:p>
        </p:txBody>
      </p:sp>
    </p:spTree>
    <p:extLst>
      <p:ext uri="{BB962C8B-B14F-4D97-AF65-F5344CB8AC3E}">
        <p14:creationId xmlns:p14="http://schemas.microsoft.com/office/powerpoint/2010/main" val="2209368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31</a:t>
            </a:fld>
            <a:endParaRPr lang="en-GB"/>
          </a:p>
        </p:txBody>
      </p:sp>
    </p:spTree>
    <p:extLst>
      <p:ext uri="{BB962C8B-B14F-4D97-AF65-F5344CB8AC3E}">
        <p14:creationId xmlns:p14="http://schemas.microsoft.com/office/powerpoint/2010/main" val="490010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372600" algn="l" defTabSz="914400" rtl="0" eaLnBrk="1" latinLnBrk="0" hangingPunct="1">
              <a:lnSpc>
                <a:spcPct val="125000"/>
              </a:lnSpc>
              <a:spcBef>
                <a:spcPts val="600"/>
              </a:spcBef>
              <a:spcAft>
                <a:spcPts val="600"/>
              </a:spcAft>
              <a:buSzPct val="82000"/>
              <a:buFont typeface="Wingdings" pitchFamily="2" charset="2"/>
              <a:buChar char="Ø"/>
            </a:pPr>
            <a:r>
              <a:rPr lang="en-US" sz="1200" b="0" i="0" kern="1200" dirty="0">
                <a:solidFill>
                  <a:schemeClr val="tx1"/>
                </a:solidFill>
                <a:latin typeface="Source Sans Pro" panose="020B0503030403020204" pitchFamily="34" charset="0"/>
                <a:ea typeface="Source Sans Pro" panose="020B0503030403020204" pitchFamily="34" charset="0"/>
                <a:cs typeface="Arial" panose="020B0604020202020204" pitchFamily="34" charset="0"/>
              </a:rPr>
              <a:t>Online publishers or media sites can provide different services for a business to reach target audiences using the paid, owned and earned media: </a:t>
            </a:r>
          </a:p>
          <a:p>
            <a:pPr marL="685800" lvl="1" indent="-372600" algn="l" defTabSz="914400" rtl="0" eaLnBrk="1" latinLnBrk="0" hangingPunct="1">
              <a:lnSpc>
                <a:spcPct val="125000"/>
              </a:lnSpc>
              <a:spcBef>
                <a:spcPts val="600"/>
              </a:spcBef>
              <a:spcAft>
                <a:spcPts val="600"/>
              </a:spcAft>
              <a:buSzPct val="82000"/>
              <a:buFont typeface="Wingdings" pitchFamily="2" charset="2"/>
              <a:buChar char="Ø"/>
            </a:pPr>
            <a:r>
              <a:rPr lang="en-US" sz="1200" b="0" i="0" kern="1200" dirty="0">
                <a:solidFill>
                  <a:schemeClr val="tx1"/>
                </a:solidFill>
                <a:latin typeface="Source Sans Pro" panose="020B0503030403020204" pitchFamily="34" charset="0"/>
                <a:ea typeface="Source Sans Pro" panose="020B0503030403020204" pitchFamily="34" charset="0"/>
                <a:cs typeface="Arial" panose="020B0604020202020204" pitchFamily="34" charset="0"/>
              </a:rPr>
              <a:t>Paid media: many publishers belong to ad networks where they sell their ad inventory for programmatic display advertising or via the Google Display Network and Facebook, Audience Network, where they can be targeted based on content viewed or their profile. </a:t>
            </a:r>
          </a:p>
          <a:p>
            <a:pPr marL="685800" lvl="1" indent="-372600" algn="l" defTabSz="914400" rtl="0" eaLnBrk="1" latinLnBrk="0" hangingPunct="1">
              <a:lnSpc>
                <a:spcPct val="125000"/>
              </a:lnSpc>
              <a:spcBef>
                <a:spcPts val="600"/>
              </a:spcBef>
              <a:spcAft>
                <a:spcPts val="600"/>
              </a:spcAft>
              <a:buSzPct val="82000"/>
              <a:buFont typeface="Wingdings" pitchFamily="2" charset="2"/>
              <a:buChar char="Ø"/>
            </a:pPr>
            <a:r>
              <a:rPr lang="en-US" sz="1200" b="0" i="0" kern="1200" dirty="0">
                <a:solidFill>
                  <a:schemeClr val="tx1"/>
                </a:solidFill>
                <a:latin typeface="Source Sans Pro" panose="020B0503030403020204" pitchFamily="34" charset="0"/>
                <a:ea typeface="Source Sans Pro" panose="020B0503030403020204" pitchFamily="34" charset="0"/>
                <a:cs typeface="Arial" panose="020B0604020202020204" pitchFamily="34" charset="0"/>
              </a:rPr>
              <a:t>Owned media: publishers will also have their own social media platforms, which may give additional opportunities to reach target audiences.</a:t>
            </a:r>
            <a:br>
              <a:rPr lang="en-US" sz="1200" b="0" i="0" kern="1200" dirty="0">
                <a:solidFill>
                  <a:schemeClr val="tx1"/>
                </a:solidFill>
                <a:latin typeface="Source Sans Pro" panose="020B0503030403020204" pitchFamily="34" charset="0"/>
                <a:ea typeface="Source Sans Pro" panose="020B0503030403020204" pitchFamily="34" charset="0"/>
                <a:cs typeface="Arial" panose="020B0604020202020204" pitchFamily="34" charset="0"/>
              </a:rPr>
            </a:br>
            <a:r>
              <a:rPr lang="en-US" sz="1200" b="0" i="0" kern="1200" dirty="0">
                <a:solidFill>
                  <a:schemeClr val="tx1"/>
                </a:solidFill>
                <a:latin typeface="Source Sans Pro" panose="020B0503030403020204" pitchFamily="34" charset="0"/>
                <a:ea typeface="Source Sans Pro" panose="020B0503030403020204" pitchFamily="34" charset="0"/>
                <a:cs typeface="Arial" panose="020B0604020202020204" pitchFamily="34" charset="0"/>
              </a:rPr>
              <a:t>Earned media: opportunities to publish native advertising, guides or guest blogs may also be available. </a:t>
            </a: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32</a:t>
            </a:fld>
            <a:endParaRPr lang="en-GB"/>
          </a:p>
        </p:txBody>
      </p:sp>
    </p:spTree>
    <p:extLst>
      <p:ext uri="{BB962C8B-B14F-4D97-AF65-F5344CB8AC3E}">
        <p14:creationId xmlns:p14="http://schemas.microsoft.com/office/powerpoint/2010/main" val="194168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007FFF"/>
                </a:solidFill>
                <a:effectLst/>
                <a:latin typeface="HelveticaNeueLTW1G"/>
              </a:rPr>
              <a:t>Customer journeys and the online marketplace </a:t>
            </a:r>
            <a:endParaRPr lang="en-US" dirty="0"/>
          </a:p>
          <a:p>
            <a:r>
              <a:rPr lang="en-US" sz="1200" b="1" dirty="0">
                <a:solidFill>
                  <a:srgbClr val="007FFF"/>
                </a:solidFill>
                <a:effectLst/>
                <a:latin typeface="HelveticaNeueLTW1G"/>
              </a:rPr>
              <a:t>Customer journey </a:t>
            </a:r>
            <a:endParaRPr lang="en-US" dirty="0"/>
          </a:p>
          <a:p>
            <a:r>
              <a:rPr lang="en-US" sz="1200" kern="0" dirty="0" err="1">
                <a:latin typeface="Times New Roman" panose="02020603050405020304" pitchFamily="18" charset="0"/>
                <a:ea typeface="Calibri" panose="020F0502020204030204" pitchFamily="34" charset="0"/>
              </a:rPr>
              <a:t>Khái</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niệm</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là</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mô</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tả</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về</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hành</a:t>
            </a:r>
            <a:r>
              <a:rPr lang="en-US" sz="1200" kern="0" dirty="0">
                <a:latin typeface="Times New Roman" panose="02020603050405020304" pitchFamily="18" charset="0"/>
                <a:ea typeface="Calibri" panose="020F0502020204030204" pitchFamily="34" charset="0"/>
              </a:rPr>
              <a:t> vi </a:t>
            </a:r>
            <a:r>
              <a:rPr lang="en-US" sz="1200" kern="0" dirty="0" err="1">
                <a:latin typeface="Times New Roman" panose="02020603050405020304" pitchFamily="18" charset="0"/>
                <a:ea typeface="Calibri" panose="020F0502020204030204" pitchFamily="34" charset="0"/>
              </a:rPr>
              <a:t>mua</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sắm</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đa</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kênh</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của</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khách</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hàng</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khi</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họ</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sử</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dụng</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các</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phương</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tiện</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truyền</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thông</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và</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điểm</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chạm</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khác</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nhau</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để</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đạt</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được</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mục</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tiêu</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của</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mình</a:t>
            </a:r>
            <a:r>
              <a:rPr lang="en-US" sz="1200" kern="0" dirty="0">
                <a:latin typeface="Times New Roman" panose="02020603050405020304" pitchFamily="18" charset="0"/>
                <a:ea typeface="Calibri" panose="020F0502020204030204" pitchFamily="34" charset="0"/>
              </a:rPr>
              <a:t>, bao </a:t>
            </a:r>
            <a:r>
              <a:rPr lang="en-US" sz="1200" kern="0" dirty="0" err="1">
                <a:latin typeface="Times New Roman" panose="02020603050405020304" pitchFamily="18" charset="0"/>
                <a:ea typeface="Calibri" panose="020F0502020204030204" pitchFamily="34" charset="0"/>
              </a:rPr>
              <a:t>gồm</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việc</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lựa</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chọn</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nhà</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cung</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cấp</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thực</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hiện</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mua</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hàng</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và</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nhận</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hỗ</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trợ</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từ</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nhà</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cung</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cấp</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như</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một</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phần</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của</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quá</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trình</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mua</a:t>
            </a:r>
            <a:r>
              <a:rPr lang="en-US" sz="1200" kern="0" dirty="0">
                <a:latin typeface="Times New Roman" panose="02020603050405020304" pitchFamily="18" charset="0"/>
                <a:ea typeface="Calibri" panose="020F0502020204030204" pitchFamily="34" charset="0"/>
              </a:rPr>
              <a:t> </a:t>
            </a:r>
            <a:r>
              <a:rPr lang="en-US" sz="1200" kern="0" dirty="0" err="1">
                <a:latin typeface="Times New Roman" panose="02020603050405020304" pitchFamily="18" charset="0"/>
                <a:ea typeface="Calibri" panose="020F0502020204030204" pitchFamily="34" charset="0"/>
              </a:rPr>
              <a:t>hàng</a:t>
            </a:r>
            <a:r>
              <a:rPr lang="en-US" sz="1200" kern="0" dirty="0">
                <a:latin typeface="Times New Roman" panose="02020603050405020304" pitchFamily="18" charset="0"/>
                <a:ea typeface="Calibri" panose="020F0502020204030204" pitchFamily="34" charset="0"/>
              </a:rPr>
              <a:t> (Chaffey, 2019)</a:t>
            </a:r>
          </a:p>
          <a:p>
            <a:endParaRPr lang="en-US" sz="1200" dirty="0">
              <a:effectLst/>
              <a:latin typeface="HelveticaNeueLTW1G"/>
            </a:endParaRPr>
          </a:p>
          <a:p>
            <a:r>
              <a:rPr lang="en-US" sz="1200" dirty="0">
                <a:effectLst/>
                <a:latin typeface="HelveticaNeueLTW1G"/>
              </a:rPr>
              <a:t>A description of modern multichannel buyer </a:t>
            </a:r>
            <a:r>
              <a:rPr lang="en-US" sz="1200" dirty="0" err="1">
                <a:effectLst/>
                <a:latin typeface="HelveticaNeueLTW1G"/>
              </a:rPr>
              <a:t>behaviour</a:t>
            </a:r>
            <a:r>
              <a:rPr lang="en-US" sz="1200" dirty="0">
                <a:effectLst/>
                <a:latin typeface="HelveticaNeueLTW1G"/>
              </a:rPr>
              <a:t> as customers use different media and touchpoints to achieve their goals, including selecting suppliers, making purchases </a:t>
            </a:r>
            <a:endParaRPr lang="en-US" dirty="0"/>
          </a:p>
          <a:p>
            <a:r>
              <a:rPr lang="en-US" sz="1200" dirty="0">
                <a:effectLst/>
                <a:latin typeface="HelveticaNeueLTW1G"/>
              </a:rPr>
              <a:t>and gaining customer support as part of the ‘path-to-purchase’. </a:t>
            </a:r>
            <a:endParaRPr lang="en-US" dirty="0"/>
          </a:p>
          <a:p>
            <a:r>
              <a:rPr lang="en-US" sz="1200" b="1" dirty="0">
                <a:solidFill>
                  <a:srgbClr val="007FFF"/>
                </a:solidFill>
                <a:effectLst/>
                <a:latin typeface="HelveticaNeueLTW1G"/>
              </a:rPr>
              <a:t>Online marketplace </a:t>
            </a:r>
            <a:endParaRPr lang="en-US" dirty="0"/>
          </a:p>
          <a:p>
            <a:r>
              <a:rPr lang="en-US" sz="1200" dirty="0">
                <a:effectLst/>
                <a:latin typeface="HelveticaNeueLTW1G"/>
              </a:rPr>
              <a:t>Exchanges of information and commercial transactions between consumers, businesses and governments completed through different forms of online presence such as search engines, social networks, comparison sites and destination sites. </a:t>
            </a:r>
            <a:endParaRPr lang="en-US" dirty="0"/>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4</a:t>
            </a:fld>
            <a:endParaRPr lang="en-GB"/>
          </a:p>
        </p:txBody>
      </p:sp>
    </p:spTree>
    <p:extLst>
      <p:ext uri="{BB962C8B-B14F-4D97-AF65-F5344CB8AC3E}">
        <p14:creationId xmlns:p14="http://schemas.microsoft.com/office/powerpoint/2010/main" val="2613161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33</a:t>
            </a:fld>
            <a:endParaRPr lang="en-GB"/>
          </a:p>
        </p:txBody>
      </p:sp>
    </p:spTree>
    <p:extLst>
      <p:ext uri="{BB962C8B-B14F-4D97-AF65-F5344CB8AC3E}">
        <p14:creationId xmlns:p14="http://schemas.microsoft.com/office/powerpoint/2010/main" val="1815525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007FFF"/>
                </a:solidFill>
                <a:effectLst/>
                <a:latin typeface="Montserrat" pitchFamily="2" charset="77"/>
              </a:rPr>
              <a:t>Channel structure </a:t>
            </a:r>
            <a:endParaRPr lang="en-US" dirty="0">
              <a:latin typeface="Montserrat" pitchFamily="2" charset="77"/>
            </a:endParaRPr>
          </a:p>
          <a:p>
            <a:r>
              <a:rPr lang="en-US" sz="1200" dirty="0">
                <a:effectLst/>
                <a:latin typeface="Montserrat" pitchFamily="2" charset="77"/>
              </a:rPr>
              <a:t>The configuration of partners in a distribution channel. </a:t>
            </a:r>
            <a:endParaRPr lang="en-US" dirty="0">
              <a:latin typeface="Montserrat" pitchFamily="2" charset="77"/>
            </a:endParaRPr>
          </a:p>
          <a:p>
            <a:r>
              <a:rPr lang="en-US" sz="1200" b="1" dirty="0">
                <a:solidFill>
                  <a:srgbClr val="007FFF"/>
                </a:solidFill>
                <a:effectLst/>
                <a:latin typeface="Montserrat" pitchFamily="2" charset="77"/>
              </a:rPr>
              <a:t>Disintermediation </a:t>
            </a:r>
            <a:endParaRPr lang="en-US" dirty="0">
              <a:latin typeface="Montserrat" pitchFamily="2" charset="77"/>
            </a:endParaRPr>
          </a:p>
          <a:p>
            <a:r>
              <a:rPr lang="en-US" sz="1200" dirty="0">
                <a:effectLst/>
                <a:latin typeface="Montserrat" pitchFamily="2" charset="77"/>
              </a:rPr>
              <a:t>The removal of intermediaries such as distributors or brokers that formerly linked a company to its customers. </a:t>
            </a:r>
            <a:endParaRPr lang="en-US" dirty="0">
              <a:latin typeface="Montserrat" pitchFamily="2" charset="77"/>
            </a:endParaRPr>
          </a:p>
          <a:p>
            <a:r>
              <a:rPr lang="en-US" sz="1200" b="1" dirty="0">
                <a:solidFill>
                  <a:srgbClr val="007FFF"/>
                </a:solidFill>
                <a:effectLst/>
                <a:latin typeface="Montserrat" pitchFamily="2" charset="77"/>
              </a:rPr>
              <a:t>Reintermediation </a:t>
            </a:r>
            <a:endParaRPr lang="en-US" dirty="0">
              <a:latin typeface="Montserrat" pitchFamily="2" charset="77"/>
            </a:endParaRPr>
          </a:p>
          <a:p>
            <a:r>
              <a:rPr lang="en-US" sz="1200" dirty="0">
                <a:effectLst/>
                <a:latin typeface="Montserrat" pitchFamily="2" charset="77"/>
              </a:rPr>
              <a:t>The creation of new intermediaries between customers and suppliers providing services such as supplier search and product evaluation. </a:t>
            </a:r>
            <a:endParaRPr lang="en-US" dirty="0">
              <a:latin typeface="Montserrat" pitchFamily="2" charset="77"/>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34</a:t>
            </a:fld>
            <a:endParaRPr lang="en-GB"/>
          </a:p>
        </p:txBody>
      </p:sp>
    </p:spTree>
    <p:extLst>
      <p:ext uri="{BB962C8B-B14F-4D97-AF65-F5344CB8AC3E}">
        <p14:creationId xmlns:p14="http://schemas.microsoft.com/office/powerpoint/2010/main" val="3591735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ontserrat" pitchFamily="2" charset="77"/>
              </a:rPr>
              <a:t>A summary of how a company will generate a profit – identifying its core product or service value proposition, target customers in different markets, position in the competitive online marketplace or value chain and its projections for revenue and costs. </a:t>
            </a:r>
            <a:endParaRPr lang="en-US" dirty="0">
              <a:latin typeface="Montserrat" pitchFamily="2" charset="77"/>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35</a:t>
            </a:fld>
            <a:endParaRPr lang="en-GB"/>
          </a:p>
        </p:txBody>
      </p:sp>
    </p:spTree>
    <p:extLst>
      <p:ext uri="{BB962C8B-B14F-4D97-AF65-F5344CB8AC3E}">
        <p14:creationId xmlns:p14="http://schemas.microsoft.com/office/powerpoint/2010/main" val="17130577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ontserrat" pitchFamily="2" charset="77"/>
              </a:rPr>
              <a:t>A summary of how a company will generate a profit – identifying its core product or service value proposition, target customers in different markets, position in the competitive online marketplace or value chain and its projections for revenue and costs. </a:t>
            </a:r>
            <a:endParaRPr lang="en-US" dirty="0">
              <a:latin typeface="Montserrat" pitchFamily="2" charset="77"/>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36</a:t>
            </a:fld>
            <a:endParaRPr lang="en-GB"/>
          </a:p>
        </p:txBody>
      </p:sp>
    </p:spTree>
    <p:extLst>
      <p:ext uri="{BB962C8B-B14F-4D97-AF65-F5344CB8AC3E}">
        <p14:creationId xmlns:p14="http://schemas.microsoft.com/office/powerpoint/2010/main" val="2850200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i="1">
                <a:solidFill>
                  <a:schemeClr val="bg1"/>
                </a:solidFill>
              </a:rPr>
              <a:t>CPM display advertising on site: </a:t>
            </a:r>
            <a:r>
              <a:rPr lang="en-US">
                <a:solidFill>
                  <a:schemeClr val="bg1"/>
                </a:solidFill>
              </a:rPr>
              <a:t>‘cost per thousand’ (‘mille’)</a:t>
            </a:r>
          </a:p>
          <a:p>
            <a:pPr lvl="0"/>
            <a:r>
              <a:rPr lang="en-US">
                <a:solidFill>
                  <a:schemeClr val="bg1"/>
                </a:solidFill>
              </a:rPr>
              <a:t>CPC advertising on site (pay-per-click text ads)</a:t>
            </a:r>
          </a:p>
          <a:p>
            <a:pPr lvl="0"/>
            <a:r>
              <a:rPr lang="en-US" i="1">
                <a:solidFill>
                  <a:schemeClr val="bg1"/>
                </a:solidFill>
              </a:rPr>
              <a:t>Sponsorship of site sections or content types (typically fixed fee for a period)</a:t>
            </a:r>
            <a:endParaRPr lang="en-US">
              <a:solidFill>
                <a:schemeClr val="bg1"/>
              </a:solidFill>
            </a:endParaRPr>
          </a:p>
          <a:p>
            <a:pPr lvl="0"/>
            <a:r>
              <a:rPr lang="en-US" i="1">
                <a:solidFill>
                  <a:schemeClr val="bg1"/>
                </a:solidFill>
              </a:rPr>
              <a:t>Affiliate revenue (CPA, CPC…)</a:t>
            </a:r>
            <a:endParaRPr lang="en-US">
              <a:solidFill>
                <a:schemeClr val="bg1"/>
              </a:solidFill>
            </a:endParaRPr>
          </a:p>
          <a:p>
            <a:pPr lvl="0"/>
            <a:r>
              <a:rPr lang="en-US" i="1">
                <a:solidFill>
                  <a:schemeClr val="bg1"/>
                </a:solidFill>
              </a:rPr>
              <a:t>Transaction fee revenue</a:t>
            </a:r>
            <a:endParaRPr lang="en-US">
              <a:solidFill>
                <a:schemeClr val="bg1"/>
              </a:solidFill>
            </a:endParaRPr>
          </a:p>
          <a:p>
            <a:pPr lvl="0"/>
            <a:r>
              <a:rPr lang="en-US" i="1">
                <a:solidFill>
                  <a:schemeClr val="bg1"/>
                </a:solidFill>
              </a:rPr>
              <a:t>Subscription access to content or services</a:t>
            </a:r>
            <a:endParaRPr lang="en-US">
              <a:solidFill>
                <a:schemeClr val="bg1"/>
              </a:solidFill>
            </a:endParaRPr>
          </a:p>
          <a:p>
            <a:pPr lvl="0"/>
            <a:r>
              <a:rPr lang="en-US" i="1">
                <a:solidFill>
                  <a:schemeClr val="bg1"/>
                </a:solidFill>
              </a:rPr>
              <a:t>Pay-per-view access to documents</a:t>
            </a:r>
            <a:endParaRPr lang="en-US">
              <a:solidFill>
                <a:schemeClr val="bg1"/>
              </a:solidFill>
            </a:endParaRPr>
          </a:p>
          <a:p>
            <a:pPr lvl="0"/>
            <a:r>
              <a:rPr lang="en-US" i="1">
                <a:solidFill>
                  <a:schemeClr val="bg1"/>
                </a:solidFill>
              </a:rPr>
              <a:t>Subscriber data access for email marketing</a:t>
            </a:r>
            <a:endParaRPr lang="en-US">
              <a:solidFill>
                <a:schemeClr val="bg1"/>
              </a:solidFill>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37</a:t>
            </a:fld>
            <a:endParaRPr lang="en-GB"/>
          </a:p>
        </p:txBody>
      </p:sp>
    </p:spTree>
    <p:extLst>
      <p:ext uri="{BB962C8B-B14F-4D97-AF65-F5344CB8AC3E}">
        <p14:creationId xmlns:p14="http://schemas.microsoft.com/office/powerpoint/2010/main" val="2045918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rgbClr val="007FFF"/>
                </a:solidFill>
                <a:effectLst/>
                <a:latin typeface="Montserrat" pitchFamily="2" charset="77"/>
              </a:rPr>
              <a:t>Forecasting revenue for an online business </a:t>
            </a:r>
            <a:endParaRPr lang="en-US" sz="1200" b="1" dirty="0">
              <a:solidFill>
                <a:srgbClr val="8C007F"/>
              </a:solidFill>
              <a:effectLst/>
              <a:latin typeface="SabonMTPro"/>
            </a:endParaRPr>
          </a:p>
          <a:p>
            <a:pPr fontAlgn="auto">
              <a:buFont typeface="Arial" panose="020B0604020202020204" pitchFamily="34" charset="0"/>
              <a:buChar char="•"/>
            </a:pPr>
            <a:r>
              <a:rPr lang="en-US" sz="1200" b="1" dirty="0">
                <a:solidFill>
                  <a:srgbClr val="8C007F"/>
                </a:solidFill>
                <a:effectLst/>
                <a:latin typeface="SabonMTPro"/>
              </a:rPr>
              <a:t>Number and size of ad units. </a:t>
            </a:r>
            <a:r>
              <a:rPr lang="en-US" sz="1200" dirty="0">
                <a:solidFill>
                  <a:srgbClr val="8C007F"/>
                </a:solidFill>
                <a:effectLst/>
                <a:latin typeface="SabonMTPro"/>
              </a:rPr>
              <a:t>This is a delicate balance between the number of ad units in each site section or page – too many obtrusive ad units may present a bad experience for site users, too few will reduce revenue. Figure 2.17 has a parameter for the number of ad units or containers in each ad revenue category. There is a tension with advertisers who know that the awareness and response they generate from their ads is </a:t>
            </a:r>
            <a:r>
              <a:rPr lang="en-US" sz="1200" dirty="0" err="1">
                <a:solidFill>
                  <a:srgbClr val="8C007F"/>
                </a:solidFill>
                <a:effectLst/>
                <a:latin typeface="SabonMTPro"/>
              </a:rPr>
              <a:t>maximised</a:t>
            </a:r>
            <a:r>
              <a:rPr lang="en-US" sz="1200" dirty="0">
                <a:solidFill>
                  <a:srgbClr val="8C007F"/>
                </a:solidFill>
                <a:effectLst/>
                <a:latin typeface="SabonMTPro"/>
              </a:rPr>
              <a:t> when they are as large as practical and in prominent placements. A more accurate revenue model would develop revenue for different page types such as the home page and different </a:t>
            </a:r>
          </a:p>
          <a:p>
            <a:pPr fontAlgn="auto">
              <a:buFont typeface="Arial" panose="020B0604020202020204" pitchFamily="34" charset="0"/>
              <a:buChar char="•"/>
            </a:pPr>
            <a:r>
              <a:rPr lang="en-US" sz="1200" dirty="0">
                <a:solidFill>
                  <a:srgbClr val="8C007F"/>
                </a:solidFill>
                <a:effectLst/>
                <a:latin typeface="SabonMTPro"/>
              </a:rPr>
              <a:t>page categories, e.g. the money or travel sections.</a:t>
            </a:r>
            <a:br>
              <a:rPr lang="en-US" sz="1200" dirty="0">
                <a:solidFill>
                  <a:srgbClr val="8C007F"/>
                </a:solidFill>
                <a:effectLst/>
                <a:latin typeface="SabonMTPro"/>
              </a:rPr>
            </a:br>
            <a:r>
              <a:rPr lang="en-US" sz="1200" b="1" dirty="0">
                <a:solidFill>
                  <a:srgbClr val="8C007F"/>
                </a:solidFill>
                <a:effectLst/>
                <a:latin typeface="SabonMTPro"/>
              </a:rPr>
              <a:t>Capacity to sell advertising. </a:t>
            </a:r>
            <a:r>
              <a:rPr lang="en-US" sz="1200" dirty="0">
                <a:solidFill>
                  <a:srgbClr val="8C007F"/>
                </a:solidFill>
                <a:effectLst/>
                <a:latin typeface="SabonMTPro"/>
              </a:rPr>
              <a:t>Figure 2.17 also has a parameter for the percentage of ad inventory sold in each category – for example, for the CPM ad display revenue only 40 per cent of inventory may be sold. This is why you may see publisher sites with their own ‘house ads’ – it is a sign they have been unable to sell all their ad space. A benefit of </a:t>
            </a:r>
          </a:p>
          <a:p>
            <a:pPr fontAlgn="auto">
              <a:buFont typeface="Arial" panose="020B0604020202020204" pitchFamily="34" charset="0"/>
              <a:buChar char="•"/>
            </a:pPr>
            <a:r>
              <a:rPr lang="en-US" sz="1200" dirty="0">
                <a:solidFill>
                  <a:srgbClr val="8C007F"/>
                </a:solidFill>
                <a:effectLst/>
                <a:latin typeface="SabonMTPro"/>
              </a:rPr>
              <a:t>using the Google AdSense publisher </a:t>
            </a:r>
            <a:r>
              <a:rPr lang="en-US" sz="1200" dirty="0" err="1">
                <a:solidFill>
                  <a:srgbClr val="8C007F"/>
                </a:solidFill>
                <a:effectLst/>
                <a:latin typeface="SabonMTPro"/>
              </a:rPr>
              <a:t>programme</a:t>
            </a:r>
            <a:r>
              <a:rPr lang="en-US" sz="1200" dirty="0">
                <a:solidFill>
                  <a:srgbClr val="8C007F"/>
                </a:solidFill>
                <a:effectLst/>
                <a:latin typeface="SabonMTPro"/>
              </a:rPr>
              <a:t> is that inventory is commonly all used. </a:t>
            </a:r>
            <a:r>
              <a:rPr lang="en-US" sz="1200" b="1" dirty="0">
                <a:solidFill>
                  <a:srgbClr val="8C007F"/>
                </a:solidFill>
                <a:effectLst/>
                <a:latin typeface="SabonMTPro"/>
              </a:rPr>
              <a:t>Fee levels negotiated for different advertising models. </a:t>
            </a:r>
            <a:r>
              <a:rPr lang="en-US" sz="1200" dirty="0">
                <a:solidFill>
                  <a:srgbClr val="8C007F"/>
                </a:solidFill>
                <a:effectLst/>
                <a:latin typeface="SabonMTPro"/>
              </a:rPr>
              <a:t>These will depend on the mar- </a:t>
            </a:r>
            <a:r>
              <a:rPr lang="en-US" sz="1200" dirty="0" err="1">
                <a:solidFill>
                  <a:srgbClr val="8C007F"/>
                </a:solidFill>
                <a:effectLst/>
                <a:latin typeface="SabonMTPro"/>
              </a:rPr>
              <a:t>ket</a:t>
            </a:r>
            <a:r>
              <a:rPr lang="en-US" sz="1200" dirty="0">
                <a:solidFill>
                  <a:srgbClr val="8C007F"/>
                </a:solidFill>
                <a:effectLst/>
                <a:latin typeface="SabonMTPro"/>
              </a:rPr>
              <a:t> competition or demand for advertising space. For ‘pay-per-performance’ advertising options such as the CPC and CPA models, it also depends on the response. In the first case, the site owner receives revenue only when the ad is clicked upon and in the second case, the site owner receives revenue only when the ad is clicked upon and a product is </a:t>
            </a:r>
          </a:p>
          <a:p>
            <a:pPr fontAlgn="auto">
              <a:buFont typeface="Arial" panose="020B0604020202020204" pitchFamily="34" charset="0"/>
              <a:buChar char="•"/>
            </a:pPr>
            <a:r>
              <a:rPr lang="en-US" sz="1200" dirty="0">
                <a:solidFill>
                  <a:srgbClr val="8C007F"/>
                </a:solidFill>
                <a:effectLst/>
                <a:latin typeface="SabonMTPro"/>
              </a:rPr>
              <a:t>purchased on the destination merchant site.</a:t>
            </a:r>
            <a:br>
              <a:rPr lang="en-US" sz="1200" dirty="0">
                <a:solidFill>
                  <a:srgbClr val="8C007F"/>
                </a:solidFill>
                <a:effectLst/>
                <a:latin typeface="SabonMTPro"/>
              </a:rPr>
            </a:br>
            <a:r>
              <a:rPr lang="en-US" sz="1200" b="1" dirty="0">
                <a:solidFill>
                  <a:srgbClr val="8C007F"/>
                </a:solidFill>
                <a:effectLst/>
                <a:latin typeface="SabonMTPro"/>
              </a:rPr>
              <a:t>Traffic volumes. </a:t>
            </a:r>
            <a:r>
              <a:rPr lang="en-US" sz="1200" dirty="0">
                <a:solidFill>
                  <a:srgbClr val="8C007F"/>
                </a:solidFill>
                <a:effectLst/>
                <a:latin typeface="SabonMTPro"/>
              </a:rPr>
              <a:t>More visitors equate to more opportunities to generate revenue through serving more pages (which helps with CPM-based advertising) or more clicks to third- </a:t>
            </a:r>
          </a:p>
          <a:p>
            <a:pPr fontAlgn="auto">
              <a:buFont typeface="Arial" panose="020B0604020202020204" pitchFamily="34" charset="0"/>
              <a:buChar char="•"/>
            </a:pPr>
            <a:r>
              <a:rPr lang="en-US" sz="1200" dirty="0">
                <a:solidFill>
                  <a:srgbClr val="8C007F"/>
                </a:solidFill>
                <a:effectLst/>
                <a:latin typeface="SabonMTPro"/>
              </a:rPr>
              <a:t>party sites (which helps generate revenue from CPC and CPA deals).</a:t>
            </a:r>
            <a:br>
              <a:rPr lang="en-US" sz="1200" dirty="0">
                <a:solidFill>
                  <a:srgbClr val="8C007F"/>
                </a:solidFill>
                <a:effectLst/>
                <a:latin typeface="SabonMTPro"/>
              </a:rPr>
            </a:br>
            <a:r>
              <a:rPr lang="en-US" sz="1200" b="1" dirty="0">
                <a:solidFill>
                  <a:srgbClr val="8C007F"/>
                </a:solidFill>
                <a:effectLst/>
                <a:latin typeface="SabonMTPro"/>
              </a:rPr>
              <a:t>Visitor engagement. </a:t>
            </a:r>
            <a:r>
              <a:rPr lang="en-US" sz="1200" dirty="0">
                <a:solidFill>
                  <a:srgbClr val="8C007F"/>
                </a:solidFill>
                <a:effectLst/>
                <a:latin typeface="SabonMTPro"/>
              </a:rPr>
              <a:t>The longer visitors stay on a site (its ‘stickiness’), the more page views that will accumulate, which again gives more opportunities for ad revenue. For a destination site a typical number of page views per visit would be in the range five to ten, but for a social network, media site or community the figure could be greater than 30. </a:t>
            </a: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38</a:t>
            </a:fld>
            <a:endParaRPr lang="en-GB"/>
          </a:p>
        </p:txBody>
      </p:sp>
    </p:spTree>
    <p:extLst>
      <p:ext uri="{BB962C8B-B14F-4D97-AF65-F5344CB8AC3E}">
        <p14:creationId xmlns:p14="http://schemas.microsoft.com/office/powerpoint/2010/main" val="2971358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39</a:t>
            </a:fld>
            <a:endParaRPr lang="en-GB"/>
          </a:p>
        </p:txBody>
      </p:sp>
    </p:spTree>
    <p:extLst>
      <p:ext uri="{BB962C8B-B14F-4D97-AF65-F5344CB8AC3E}">
        <p14:creationId xmlns:p14="http://schemas.microsoft.com/office/powerpoint/2010/main" val="25903836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fontAlgn="auto">
              <a:buFont typeface="Arial" panose="020B0604020202020204" pitchFamily="34" charset="0"/>
              <a:buChar char="•"/>
            </a:pPr>
            <a:r>
              <a:rPr lang="en-US" sz="1200" b="1" dirty="0">
                <a:solidFill>
                  <a:srgbClr val="8C007F"/>
                </a:solidFill>
                <a:effectLst/>
                <a:latin typeface="SabonMTPro"/>
              </a:rPr>
              <a:t>Technological forces. </a:t>
            </a:r>
            <a:r>
              <a:rPr lang="en-US" sz="1200" dirty="0">
                <a:solidFill>
                  <a:srgbClr val="8C007F"/>
                </a:solidFill>
                <a:effectLst/>
                <a:latin typeface="SabonMTPro"/>
              </a:rPr>
              <a:t>Changes in technology influence marketing opportunities, create new product development opportunities, introduce new ways to access target markets through channel integration and create new forms of access platforms and </a:t>
            </a:r>
            <a:r>
              <a:rPr lang="en-US" sz="1200" dirty="0" err="1">
                <a:solidFill>
                  <a:srgbClr val="8C007F"/>
                </a:solidFill>
                <a:effectLst/>
                <a:latin typeface="SabonMTPro"/>
              </a:rPr>
              <a:t>applica</a:t>
            </a:r>
            <a:r>
              <a:rPr lang="en-US" sz="1200" dirty="0">
                <a:solidFill>
                  <a:srgbClr val="8C007F"/>
                </a:solidFill>
                <a:effectLst/>
                <a:latin typeface="SabonMTPro"/>
              </a:rPr>
              <a:t>- </a:t>
            </a:r>
            <a:r>
              <a:rPr lang="en-US" sz="1200" dirty="0" err="1">
                <a:solidFill>
                  <a:srgbClr val="8C007F"/>
                </a:solidFill>
                <a:effectLst/>
                <a:latin typeface="SabonMTPro"/>
              </a:rPr>
              <a:t>tions</a:t>
            </a:r>
            <a:r>
              <a:rPr lang="en-US" sz="1200" dirty="0">
                <a:solidFill>
                  <a:srgbClr val="8C007F"/>
                </a:solidFill>
                <a:effectLst/>
                <a:latin typeface="SabonMTPro"/>
              </a:rPr>
              <a:t>. These relate to the digital devices, digital platforms, digital data and digital technology factors in the context of the 7Ds of managing digital marketing introduced in Figure 1.2. In this section we review how to assess adoption of technology innovations and reference specific technologies that we cover in the context of topics in future chapters.</a:t>
            </a:r>
            <a:br>
              <a:rPr lang="en-US" sz="1200" dirty="0">
                <a:solidFill>
                  <a:srgbClr val="8C007F"/>
                </a:solidFill>
                <a:effectLst/>
                <a:latin typeface="SabonMTPro"/>
              </a:rPr>
            </a:br>
            <a:endParaRPr lang="en-US" sz="1200" dirty="0">
              <a:solidFill>
                <a:srgbClr val="8C007F"/>
              </a:solidFill>
              <a:effectLst/>
              <a:latin typeface="SabonMTPro"/>
            </a:endParaRPr>
          </a:p>
          <a:p>
            <a:pPr fontAlgn="auto">
              <a:buFont typeface="Arial" panose="020B0604020202020204" pitchFamily="34" charset="0"/>
              <a:buChar char="•"/>
            </a:pPr>
            <a:r>
              <a:rPr lang="en-US" sz="1200" dirty="0">
                <a:solidFill>
                  <a:srgbClr val="8C007F"/>
                </a:solidFill>
                <a:effectLst/>
                <a:latin typeface="SabonMTPro"/>
              </a:rPr>
              <a:t>SaaS: competitor benchmark; data management (salesforce)..</a:t>
            </a:r>
          </a:p>
          <a:p>
            <a:pPr fontAlgn="auto">
              <a:buFont typeface="Arial" panose="020B0604020202020204" pitchFamily="34" charset="0"/>
              <a:buChar char="•"/>
            </a:pPr>
            <a:r>
              <a:rPr lang="en-US" sz="1200" dirty="0">
                <a:solidFill>
                  <a:srgbClr val="8C007F"/>
                </a:solidFill>
                <a:effectLst/>
                <a:latin typeface="SabonMTPro"/>
              </a:rPr>
              <a:t>CMS: </a:t>
            </a:r>
            <a:r>
              <a:rPr lang="en-US" sz="1200" dirty="0" err="1">
                <a:solidFill>
                  <a:srgbClr val="8C007F"/>
                </a:solidFill>
                <a:effectLst/>
                <a:latin typeface="SabonMTPro"/>
              </a:rPr>
              <a:t>wordpress</a:t>
            </a:r>
            <a:r>
              <a:rPr lang="en-US" sz="1200" dirty="0">
                <a:solidFill>
                  <a:srgbClr val="8C007F"/>
                </a:solidFill>
                <a:effectLst/>
                <a:latin typeface="SabonMTPro"/>
              </a:rPr>
              <a:t> (smart insights) </a:t>
            </a:r>
          </a:p>
          <a:p>
            <a:pPr fontAlgn="auto">
              <a:buFont typeface="Arial" panose="020B0604020202020204" pitchFamily="34" charset="0"/>
              <a:buChar char="•"/>
            </a:pPr>
            <a:endParaRPr lang="en-US" sz="1200" dirty="0">
              <a:solidFill>
                <a:srgbClr val="8C007F"/>
              </a:solidFill>
              <a:effectLst/>
              <a:latin typeface="SabonMTPro"/>
            </a:endParaRPr>
          </a:p>
          <a:p>
            <a:pPr fontAlgn="auto">
              <a:buFont typeface="Arial" panose="020B0604020202020204" pitchFamily="34" charset="0"/>
              <a:buChar char="•"/>
            </a:pPr>
            <a:r>
              <a:rPr lang="vi-VN" sz="1200" dirty="0">
                <a:solidFill>
                  <a:srgbClr val="8C007F"/>
                </a:solidFill>
                <a:effectLst/>
                <a:latin typeface="SabonMTPro"/>
              </a:rPr>
              <a:t>Chiến lược URL</a:t>
            </a:r>
          </a:p>
          <a:p>
            <a:pPr fontAlgn="auto">
              <a:buFont typeface="Arial" panose="020B0604020202020204" pitchFamily="34" charset="0"/>
              <a:buChar char="•"/>
            </a:pPr>
            <a:r>
              <a:rPr lang="vi-VN" sz="1200" dirty="0">
                <a:solidFill>
                  <a:srgbClr val="8C007F"/>
                </a:solidFill>
                <a:effectLst/>
                <a:latin typeface="SabonMTPro"/>
              </a:rPr>
              <a:t>Một cách tiếp cận được xác định để tạo URL bao gồm việc sử dụng cách viết hoa, gạch nối và tên miền phụ cho các thương hiệu khác nhau và các vị trí khác nhau. Điều này có ý nghĩa đối với việc quảng bá trang web ngoại tuyến thông qua URL quảng cáo, tối ưu hóa công cụ tìm kiếm và khả năng tìm thấy.</a:t>
            </a:r>
          </a:p>
          <a:p>
            <a:pPr fontAlgn="auto">
              <a:buFont typeface="Arial" panose="020B0604020202020204" pitchFamily="34" charset="0"/>
              <a:buChar char="•"/>
            </a:pPr>
            <a:endParaRPr lang="vi-VN" sz="1200" dirty="0">
              <a:solidFill>
                <a:srgbClr val="8C007F"/>
              </a:solidFill>
              <a:effectLst/>
              <a:latin typeface="SabonMT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abonMTPro"/>
              </a:rPr>
              <a:t>We will review specific applications of </a:t>
            </a:r>
            <a:r>
              <a:rPr lang="en-US" sz="1200" dirty="0" err="1">
                <a:effectLst/>
                <a:latin typeface="SabonMTPro"/>
              </a:rPr>
              <a:t>martech</a:t>
            </a:r>
            <a:r>
              <a:rPr lang="en-US" sz="1200" dirty="0">
                <a:effectLst/>
                <a:latin typeface="SabonMTPro"/>
              </a:rPr>
              <a:t> in the context of increasing the effective- ness of digital marketing activities in future chapters: </a:t>
            </a:r>
            <a:endParaRPr lang="vi-VN" sz="1200" dirty="0">
              <a:solidFill>
                <a:srgbClr val="8C007F"/>
              </a:solidFill>
              <a:effectLst/>
              <a:latin typeface="SabonMTPro"/>
            </a:endParaRPr>
          </a:p>
          <a:p>
            <a:pPr fontAlgn="auto">
              <a:buFont typeface="Arial" panose="020B0604020202020204" pitchFamily="34" charset="0"/>
              <a:buChar char="•"/>
            </a:pPr>
            <a:r>
              <a:rPr lang="en-US" sz="1200" dirty="0">
                <a:solidFill>
                  <a:srgbClr val="8C007F"/>
                </a:solidFill>
                <a:effectLst/>
                <a:latin typeface="SabonMTPro"/>
              </a:rPr>
              <a:t>Chapter 6 – data-driven marketing using artificial intelligence and Big Data for relation- </a:t>
            </a:r>
          </a:p>
          <a:p>
            <a:pPr fontAlgn="auto">
              <a:buFont typeface="Arial" panose="020B0604020202020204" pitchFamily="34" charset="0"/>
              <a:buChar char="•"/>
            </a:pPr>
            <a:r>
              <a:rPr lang="en-US" sz="1200" dirty="0">
                <a:solidFill>
                  <a:srgbClr val="8C007F"/>
                </a:solidFill>
                <a:effectLst/>
                <a:latin typeface="SabonMTPro"/>
              </a:rPr>
              <a:t>ship marketing, including </a:t>
            </a:r>
            <a:r>
              <a:rPr lang="en-US" sz="1200" dirty="0" err="1">
                <a:solidFill>
                  <a:srgbClr val="8C007F"/>
                </a:solidFill>
                <a:effectLst/>
                <a:latin typeface="SabonMTPro"/>
              </a:rPr>
              <a:t>personalisation</a:t>
            </a:r>
            <a:r>
              <a:rPr lang="en-US" sz="1200" dirty="0">
                <a:solidFill>
                  <a:srgbClr val="8C007F"/>
                </a:solidFill>
                <a:effectLst/>
                <a:latin typeface="SabonMTPro"/>
              </a:rPr>
              <a:t> of messaging. </a:t>
            </a:r>
          </a:p>
          <a:p>
            <a:pPr fontAlgn="auto">
              <a:buFont typeface="Arial" panose="020B0604020202020204" pitchFamily="34" charset="0"/>
              <a:buChar char="•"/>
            </a:pPr>
            <a:r>
              <a:rPr lang="en-US" sz="1200" dirty="0">
                <a:solidFill>
                  <a:srgbClr val="8C007F"/>
                </a:solidFill>
                <a:effectLst/>
                <a:latin typeface="SabonMTPro"/>
              </a:rPr>
              <a:t>Chapter 7 – improving digital experiences using website </a:t>
            </a:r>
            <a:r>
              <a:rPr lang="en-US" sz="1200" dirty="0" err="1">
                <a:solidFill>
                  <a:srgbClr val="8C007F"/>
                </a:solidFill>
                <a:effectLst/>
                <a:latin typeface="SabonMTPro"/>
              </a:rPr>
              <a:t>personalisation</a:t>
            </a:r>
            <a:r>
              <a:rPr lang="en-US" sz="1200" dirty="0">
                <a:solidFill>
                  <a:srgbClr val="8C007F"/>
                </a:solidFill>
                <a:effectLst/>
                <a:latin typeface="SabonMTPro"/>
              </a:rPr>
              <a:t>, mobile apps, </a:t>
            </a:r>
          </a:p>
          <a:p>
            <a:pPr fontAlgn="auto">
              <a:buFont typeface="Arial" panose="020B0604020202020204" pitchFamily="34" charset="0"/>
              <a:buChar char="•"/>
            </a:pPr>
            <a:r>
              <a:rPr lang="en-US" sz="1200" dirty="0">
                <a:solidFill>
                  <a:srgbClr val="8C007F"/>
                </a:solidFill>
                <a:effectLst/>
                <a:latin typeface="SabonMTPro"/>
              </a:rPr>
              <a:t>AR, VR and IoT. </a:t>
            </a:r>
          </a:p>
          <a:p>
            <a:pPr fontAlgn="auto">
              <a:buFont typeface="Arial" panose="020B0604020202020204" pitchFamily="34" charset="0"/>
              <a:buChar char="•"/>
            </a:pPr>
            <a:r>
              <a:rPr lang="en-US" sz="1200" dirty="0">
                <a:solidFill>
                  <a:srgbClr val="8C007F"/>
                </a:solidFill>
                <a:effectLst/>
                <a:latin typeface="SabonMTPro"/>
              </a:rPr>
              <a:t>Chapter 8 – tracking of marketing campaigns. </a:t>
            </a:r>
          </a:p>
          <a:p>
            <a:pPr fontAlgn="auto">
              <a:buFont typeface="Arial" panose="020B0604020202020204" pitchFamily="34" charset="0"/>
              <a:buChar char="•"/>
            </a:pPr>
            <a:r>
              <a:rPr lang="en-US" sz="1200" dirty="0">
                <a:solidFill>
                  <a:srgbClr val="8C007F"/>
                </a:solidFill>
                <a:effectLst/>
                <a:latin typeface="SabonMTPro"/>
              </a:rPr>
              <a:t>Chapter 9 – analysis and target </a:t>
            </a:r>
          </a:p>
          <a:p>
            <a:pPr fontAlgn="auto">
              <a:buFont typeface="Arial" panose="020B0604020202020204" pitchFamily="34" charset="0"/>
              <a:buChar char="•"/>
            </a:pPr>
            <a:endParaRPr lang="en-US" sz="1200" dirty="0">
              <a:solidFill>
                <a:srgbClr val="8C007F"/>
              </a:solidFill>
              <a:effectLst/>
              <a:latin typeface="SabonMTPro"/>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effectLst/>
                <a:latin typeface="SabonMTPro"/>
              </a:rPr>
              <a:t>From a consumer or merchant point of view, these are the main security risks involved in an e-commerce transaction: </a:t>
            </a:r>
            <a:endParaRPr lang="en-US" sz="1800" dirty="0"/>
          </a:p>
          <a:p>
            <a:pPr fontAlgn="auto">
              <a:buFont typeface="Arial" panose="020B0604020202020204" pitchFamily="34" charset="0"/>
              <a:buNone/>
            </a:pPr>
            <a:endParaRPr lang="en-US" sz="1200" dirty="0">
              <a:solidFill>
                <a:srgbClr val="8C007F"/>
              </a:solidFill>
              <a:effectLst/>
              <a:latin typeface="SabonMTPro"/>
            </a:endParaRPr>
          </a:p>
          <a:p>
            <a:r>
              <a:rPr lang="en-US" sz="1200" dirty="0">
                <a:effectLst/>
                <a:latin typeface="SabonMTPro"/>
              </a:rPr>
              <a:t>Blockchain technology is a form of cryptography that uses a secure database of groups of transactions that is accessed by different participants to help facilitate different </a:t>
            </a:r>
            <a:r>
              <a:rPr lang="en-US" sz="1200" dirty="0" err="1">
                <a:effectLst/>
                <a:latin typeface="SabonMTPro"/>
              </a:rPr>
              <a:t>transac</a:t>
            </a:r>
            <a:r>
              <a:rPr lang="en-US" sz="1200" dirty="0">
                <a:effectLst/>
                <a:latin typeface="SabonMTPro"/>
              </a:rPr>
              <a:t>- </a:t>
            </a:r>
            <a:r>
              <a:rPr lang="en-US" sz="1200" dirty="0" err="1">
                <a:effectLst/>
                <a:latin typeface="SabonMTPro"/>
              </a:rPr>
              <a:t>tions</a:t>
            </a:r>
            <a:r>
              <a:rPr lang="en-US" sz="1200" dirty="0">
                <a:effectLst/>
                <a:latin typeface="SabonMTPro"/>
              </a:rPr>
              <a:t> and provide an audit trail. </a:t>
            </a:r>
            <a:endParaRPr lang="en-US" sz="1800" dirty="0"/>
          </a:p>
          <a:p>
            <a:r>
              <a:rPr lang="en-US" sz="1200" dirty="0">
                <a:effectLst/>
                <a:latin typeface="SabonMTPro"/>
              </a:rPr>
              <a:t>The original and best-known application of blockchain is Bitcoin, launched in 2008, </a:t>
            </a:r>
            <a:endParaRPr lang="en-US" sz="18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effectLst/>
                <a:latin typeface="SabonMTPro"/>
              </a:rPr>
              <a:t>Other industrial applications such as those discussed in the mini case study may involve a private blockchain. Like secure http or https, transactions use public and private keys, which ensure security. </a:t>
            </a:r>
            <a:endParaRPr lang="en-US" sz="1800" dirty="0"/>
          </a:p>
          <a:p>
            <a:pPr fontAlgn="auto">
              <a:buFont typeface="Arial" panose="020B0604020202020204" pitchFamily="34" charset="0"/>
              <a:buNone/>
            </a:pPr>
            <a:endParaRPr lang="en-US" sz="1200" dirty="0">
              <a:solidFill>
                <a:srgbClr val="8C007F"/>
              </a:solidFill>
              <a:effectLst/>
              <a:latin typeface="SabonMTPro"/>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rgbClr val="2316E5"/>
                </a:solidFill>
                <a:effectLst/>
                <a:latin typeface="HelveticaNeueLTW1G"/>
              </a:rPr>
              <a:t>Henkel’s beauty consumer brands based in Germany (</a:t>
            </a:r>
            <a:r>
              <a:rPr lang="en-US" sz="1200" dirty="0" err="1">
                <a:solidFill>
                  <a:srgbClr val="2316E5"/>
                </a:solidFill>
                <a:effectLst/>
                <a:latin typeface="HelveticaNeueLTW1G"/>
              </a:rPr>
              <a:t>www.henkel.com</a:t>
            </a:r>
            <a:r>
              <a:rPr lang="en-US" sz="1200" dirty="0">
                <a:solidFill>
                  <a:srgbClr val="2316E5"/>
                </a:solidFill>
                <a:effectLst/>
                <a:latin typeface="HelveticaNeueLTW1G"/>
              </a:rPr>
              <a:t>) have partnered with social enter- </a:t>
            </a:r>
            <a:r>
              <a:rPr lang="en-US" sz="1200" dirty="0" err="1">
                <a:solidFill>
                  <a:srgbClr val="2316E5"/>
                </a:solidFill>
                <a:effectLst/>
                <a:latin typeface="HelveticaNeueLTW1G"/>
              </a:rPr>
              <a:t>prise</a:t>
            </a:r>
            <a:r>
              <a:rPr lang="en-US" sz="1200" dirty="0">
                <a:solidFill>
                  <a:srgbClr val="2316E5"/>
                </a:solidFill>
                <a:effectLst/>
                <a:latin typeface="HelveticaNeueLTW1G"/>
              </a:rPr>
              <a:t> Plastic Bank as part of Henkel’s targets to reduce packaging and promote a circular economy. Block- chain is used to manage payments to people in Haiti who collect plastic, since there are limited recycling schemes (see Figure 3.3). </a:t>
            </a: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40</a:t>
            </a:fld>
            <a:endParaRPr lang="en-GB"/>
          </a:p>
        </p:txBody>
      </p:sp>
    </p:spTree>
    <p:extLst>
      <p:ext uri="{BB962C8B-B14F-4D97-AF65-F5344CB8AC3E}">
        <p14:creationId xmlns:p14="http://schemas.microsoft.com/office/powerpoint/2010/main" val="31051473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fontAlgn="auto">
              <a:buFont typeface="Arial" panose="020B0604020202020204" pitchFamily="34" charset="0"/>
              <a:buChar char="•"/>
            </a:pPr>
            <a:r>
              <a:rPr lang="en-US" sz="1200" b="1" dirty="0">
                <a:solidFill>
                  <a:srgbClr val="8C007F"/>
                </a:solidFill>
                <a:effectLst/>
                <a:latin typeface="SabonMTPro"/>
              </a:rPr>
              <a:t>Technological forces. </a:t>
            </a:r>
            <a:r>
              <a:rPr lang="en-US" sz="1200" dirty="0">
                <a:solidFill>
                  <a:srgbClr val="8C007F"/>
                </a:solidFill>
                <a:effectLst/>
                <a:latin typeface="SabonMTPro"/>
              </a:rPr>
              <a:t>Changes in technology influence marketing opportunities, create new product development opportunities, introduce new ways to access target markets through channel integration and create new forms of access platforms and </a:t>
            </a:r>
            <a:r>
              <a:rPr lang="en-US" sz="1200" dirty="0" err="1">
                <a:solidFill>
                  <a:srgbClr val="8C007F"/>
                </a:solidFill>
                <a:effectLst/>
                <a:latin typeface="SabonMTPro"/>
              </a:rPr>
              <a:t>applica</a:t>
            </a:r>
            <a:r>
              <a:rPr lang="en-US" sz="1200" dirty="0">
                <a:solidFill>
                  <a:srgbClr val="8C007F"/>
                </a:solidFill>
                <a:effectLst/>
                <a:latin typeface="SabonMTPro"/>
              </a:rPr>
              <a:t>- </a:t>
            </a:r>
            <a:r>
              <a:rPr lang="en-US" sz="1200" dirty="0" err="1">
                <a:solidFill>
                  <a:srgbClr val="8C007F"/>
                </a:solidFill>
                <a:effectLst/>
                <a:latin typeface="SabonMTPro"/>
              </a:rPr>
              <a:t>tions</a:t>
            </a:r>
            <a:r>
              <a:rPr lang="en-US" sz="1200" dirty="0">
                <a:solidFill>
                  <a:srgbClr val="8C007F"/>
                </a:solidFill>
                <a:effectLst/>
                <a:latin typeface="SabonMTPro"/>
              </a:rPr>
              <a:t>. These relate to the digital devices, digital platforms, digital data and digital technology factors in the context of the 7Ds of managing digital marketing introduced in Figure 1.2. In this section we review how to assess adoption of technology innovations and reference specific technologies that we cover in the context of topics in future chapters.</a:t>
            </a:r>
            <a:br>
              <a:rPr lang="en-US" sz="1200" dirty="0">
                <a:solidFill>
                  <a:srgbClr val="8C007F"/>
                </a:solidFill>
                <a:effectLst/>
                <a:latin typeface="SabonMTPro"/>
              </a:rPr>
            </a:br>
            <a:endParaRPr lang="en-US" sz="1200" dirty="0">
              <a:solidFill>
                <a:srgbClr val="8C007F"/>
              </a:solidFill>
              <a:effectLst/>
              <a:latin typeface="SabonMTPro"/>
            </a:endParaRPr>
          </a:p>
          <a:p>
            <a:pPr fontAlgn="auto">
              <a:buFont typeface="Arial" panose="020B0604020202020204" pitchFamily="34" charset="0"/>
              <a:buChar char="•"/>
            </a:pPr>
            <a:r>
              <a:rPr lang="en-US" sz="1200" dirty="0">
                <a:solidFill>
                  <a:srgbClr val="8C007F"/>
                </a:solidFill>
                <a:effectLst/>
                <a:latin typeface="SabonMTPro"/>
              </a:rPr>
              <a:t>SaaS: competitor benchmark; data management (salesforce)..</a:t>
            </a:r>
          </a:p>
          <a:p>
            <a:pPr fontAlgn="auto">
              <a:buFont typeface="Arial" panose="020B0604020202020204" pitchFamily="34" charset="0"/>
              <a:buChar char="•"/>
            </a:pPr>
            <a:r>
              <a:rPr lang="en-US" sz="1200" dirty="0">
                <a:solidFill>
                  <a:srgbClr val="8C007F"/>
                </a:solidFill>
                <a:effectLst/>
                <a:latin typeface="SabonMTPro"/>
              </a:rPr>
              <a:t>CMS: </a:t>
            </a:r>
            <a:r>
              <a:rPr lang="en-US" sz="1200" dirty="0" err="1">
                <a:solidFill>
                  <a:srgbClr val="8C007F"/>
                </a:solidFill>
                <a:effectLst/>
                <a:latin typeface="SabonMTPro"/>
              </a:rPr>
              <a:t>wordpress</a:t>
            </a:r>
            <a:r>
              <a:rPr lang="en-US" sz="1200" dirty="0">
                <a:solidFill>
                  <a:srgbClr val="8C007F"/>
                </a:solidFill>
                <a:effectLst/>
                <a:latin typeface="SabonMTPro"/>
              </a:rPr>
              <a:t> (smart insights) </a:t>
            </a:r>
          </a:p>
          <a:p>
            <a:pPr fontAlgn="auto">
              <a:buFont typeface="Arial" panose="020B0604020202020204" pitchFamily="34" charset="0"/>
              <a:buChar char="•"/>
            </a:pPr>
            <a:endParaRPr lang="en-US" sz="1200" dirty="0">
              <a:solidFill>
                <a:srgbClr val="8C007F"/>
              </a:solidFill>
              <a:effectLst/>
              <a:latin typeface="SabonMTPro"/>
            </a:endParaRPr>
          </a:p>
          <a:p>
            <a:pPr fontAlgn="auto">
              <a:buFont typeface="Arial" panose="020B0604020202020204" pitchFamily="34" charset="0"/>
              <a:buChar char="•"/>
            </a:pPr>
            <a:r>
              <a:rPr lang="vi-VN" sz="1200" dirty="0">
                <a:solidFill>
                  <a:srgbClr val="8C007F"/>
                </a:solidFill>
                <a:effectLst/>
                <a:latin typeface="SabonMTPro"/>
              </a:rPr>
              <a:t>Chiến lược URL</a:t>
            </a:r>
          </a:p>
          <a:p>
            <a:pPr fontAlgn="auto">
              <a:buFont typeface="Arial" panose="020B0604020202020204" pitchFamily="34" charset="0"/>
              <a:buChar char="•"/>
            </a:pPr>
            <a:r>
              <a:rPr lang="vi-VN" sz="1200" dirty="0">
                <a:solidFill>
                  <a:srgbClr val="8C007F"/>
                </a:solidFill>
                <a:effectLst/>
                <a:latin typeface="SabonMTPro"/>
              </a:rPr>
              <a:t>Một cách tiếp cận được xác định để tạo URL bao gồm việc sử dụng cách viết hoa, gạch nối và tên miền phụ cho các thương hiệu khác nhau và các vị trí khác nhau. Điều này có ý nghĩa đối với việc quảng bá trang web ngoại tuyến thông qua URL quảng cáo, tối ưu hóa công cụ tìm kiếm và khả năng tìm thấy.</a:t>
            </a:r>
          </a:p>
          <a:p>
            <a:pPr fontAlgn="auto">
              <a:buFont typeface="Arial" panose="020B0604020202020204" pitchFamily="34" charset="0"/>
              <a:buChar char="•"/>
            </a:pPr>
            <a:endParaRPr lang="vi-VN" sz="1200" dirty="0">
              <a:solidFill>
                <a:srgbClr val="8C007F"/>
              </a:solidFill>
              <a:effectLst/>
              <a:latin typeface="SabonMT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abonMTPro"/>
              </a:rPr>
              <a:t>We will review specific applications of </a:t>
            </a:r>
            <a:r>
              <a:rPr lang="en-US" sz="1200" dirty="0" err="1">
                <a:effectLst/>
                <a:latin typeface="SabonMTPro"/>
              </a:rPr>
              <a:t>martech</a:t>
            </a:r>
            <a:r>
              <a:rPr lang="en-US" sz="1200" dirty="0">
                <a:effectLst/>
                <a:latin typeface="SabonMTPro"/>
              </a:rPr>
              <a:t> in the context of increasing the effective- ness of digital marketing activities in future chapters: </a:t>
            </a:r>
            <a:endParaRPr lang="vi-VN" sz="1200" dirty="0">
              <a:solidFill>
                <a:srgbClr val="8C007F"/>
              </a:solidFill>
              <a:effectLst/>
              <a:latin typeface="SabonMTPro"/>
            </a:endParaRPr>
          </a:p>
          <a:p>
            <a:pPr fontAlgn="auto">
              <a:buFont typeface="Arial" panose="020B0604020202020204" pitchFamily="34" charset="0"/>
              <a:buChar char="•"/>
            </a:pPr>
            <a:r>
              <a:rPr lang="en-US" sz="1200" dirty="0">
                <a:solidFill>
                  <a:srgbClr val="8C007F"/>
                </a:solidFill>
                <a:effectLst/>
                <a:latin typeface="SabonMTPro"/>
              </a:rPr>
              <a:t>Chapter 6 – data-driven marketing using artificial intelligence and Big Data for relation- </a:t>
            </a:r>
          </a:p>
          <a:p>
            <a:pPr fontAlgn="auto">
              <a:buFont typeface="Arial" panose="020B0604020202020204" pitchFamily="34" charset="0"/>
              <a:buChar char="•"/>
            </a:pPr>
            <a:r>
              <a:rPr lang="en-US" sz="1200" dirty="0">
                <a:solidFill>
                  <a:srgbClr val="8C007F"/>
                </a:solidFill>
                <a:effectLst/>
                <a:latin typeface="SabonMTPro"/>
              </a:rPr>
              <a:t>ship marketing, including </a:t>
            </a:r>
            <a:r>
              <a:rPr lang="en-US" sz="1200" dirty="0" err="1">
                <a:solidFill>
                  <a:srgbClr val="8C007F"/>
                </a:solidFill>
                <a:effectLst/>
                <a:latin typeface="SabonMTPro"/>
              </a:rPr>
              <a:t>personalisation</a:t>
            </a:r>
            <a:r>
              <a:rPr lang="en-US" sz="1200" dirty="0">
                <a:solidFill>
                  <a:srgbClr val="8C007F"/>
                </a:solidFill>
                <a:effectLst/>
                <a:latin typeface="SabonMTPro"/>
              </a:rPr>
              <a:t> of messaging. </a:t>
            </a:r>
          </a:p>
          <a:p>
            <a:pPr fontAlgn="auto">
              <a:buFont typeface="Arial" panose="020B0604020202020204" pitchFamily="34" charset="0"/>
              <a:buChar char="•"/>
            </a:pPr>
            <a:r>
              <a:rPr lang="en-US" sz="1200" dirty="0">
                <a:solidFill>
                  <a:srgbClr val="8C007F"/>
                </a:solidFill>
                <a:effectLst/>
                <a:latin typeface="SabonMTPro"/>
              </a:rPr>
              <a:t>Chapter 7 – improving digital experiences using website </a:t>
            </a:r>
            <a:r>
              <a:rPr lang="en-US" sz="1200" dirty="0" err="1">
                <a:solidFill>
                  <a:srgbClr val="8C007F"/>
                </a:solidFill>
                <a:effectLst/>
                <a:latin typeface="SabonMTPro"/>
              </a:rPr>
              <a:t>personalisation</a:t>
            </a:r>
            <a:r>
              <a:rPr lang="en-US" sz="1200" dirty="0">
                <a:solidFill>
                  <a:srgbClr val="8C007F"/>
                </a:solidFill>
                <a:effectLst/>
                <a:latin typeface="SabonMTPro"/>
              </a:rPr>
              <a:t>, mobile apps, </a:t>
            </a:r>
          </a:p>
          <a:p>
            <a:pPr fontAlgn="auto">
              <a:buFont typeface="Arial" panose="020B0604020202020204" pitchFamily="34" charset="0"/>
              <a:buChar char="•"/>
            </a:pPr>
            <a:r>
              <a:rPr lang="en-US" sz="1200" dirty="0">
                <a:solidFill>
                  <a:srgbClr val="8C007F"/>
                </a:solidFill>
                <a:effectLst/>
                <a:latin typeface="SabonMTPro"/>
              </a:rPr>
              <a:t>AR, VR and IoT. </a:t>
            </a:r>
          </a:p>
          <a:p>
            <a:pPr fontAlgn="auto">
              <a:buFont typeface="Arial" panose="020B0604020202020204" pitchFamily="34" charset="0"/>
              <a:buChar char="•"/>
            </a:pPr>
            <a:r>
              <a:rPr lang="en-US" sz="1200" dirty="0">
                <a:solidFill>
                  <a:srgbClr val="8C007F"/>
                </a:solidFill>
                <a:effectLst/>
                <a:latin typeface="SabonMTPro"/>
              </a:rPr>
              <a:t>Chapter 8 – tracking of marketing campaigns. </a:t>
            </a:r>
          </a:p>
          <a:p>
            <a:pPr fontAlgn="auto">
              <a:buFont typeface="Arial" panose="020B0604020202020204" pitchFamily="34" charset="0"/>
              <a:buChar char="•"/>
            </a:pPr>
            <a:r>
              <a:rPr lang="en-US" sz="1200" dirty="0">
                <a:solidFill>
                  <a:srgbClr val="8C007F"/>
                </a:solidFill>
                <a:effectLst/>
                <a:latin typeface="SabonMTPro"/>
              </a:rPr>
              <a:t>Chapter 9 – analysis and target </a:t>
            </a:r>
          </a:p>
          <a:p>
            <a:pPr fontAlgn="auto">
              <a:buFont typeface="Arial" panose="020B0604020202020204" pitchFamily="34" charset="0"/>
              <a:buChar char="•"/>
            </a:pPr>
            <a:endParaRPr lang="en-US" sz="1200" dirty="0">
              <a:solidFill>
                <a:srgbClr val="8C007F"/>
              </a:solidFill>
              <a:effectLst/>
              <a:latin typeface="SabonMTPro"/>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effectLst/>
                <a:latin typeface="SabonMTPro"/>
              </a:rPr>
              <a:t>From a consumer or merchant point of view, these are the main security risks involved in an e-commerce transaction: </a:t>
            </a:r>
            <a:endParaRPr lang="en-US" sz="1800" dirty="0"/>
          </a:p>
          <a:p>
            <a:pPr fontAlgn="auto">
              <a:buFont typeface="Arial" panose="020B0604020202020204" pitchFamily="34" charset="0"/>
              <a:buNone/>
            </a:pPr>
            <a:endParaRPr lang="en-US" sz="1200" dirty="0">
              <a:solidFill>
                <a:srgbClr val="8C007F"/>
              </a:solidFill>
              <a:effectLst/>
              <a:latin typeface="SabonMTPro"/>
            </a:endParaRPr>
          </a:p>
          <a:p>
            <a:r>
              <a:rPr lang="en-US" sz="1200" dirty="0">
                <a:effectLst/>
                <a:latin typeface="SabonMTPro"/>
              </a:rPr>
              <a:t>Blockchain technology is a form of cryptography that uses a secure database of groups of transactions that is accessed by different participants to help facilitate different </a:t>
            </a:r>
            <a:r>
              <a:rPr lang="en-US" sz="1200" dirty="0" err="1">
                <a:effectLst/>
                <a:latin typeface="SabonMTPro"/>
              </a:rPr>
              <a:t>transac</a:t>
            </a:r>
            <a:r>
              <a:rPr lang="en-US" sz="1200" dirty="0">
                <a:effectLst/>
                <a:latin typeface="SabonMTPro"/>
              </a:rPr>
              <a:t>- </a:t>
            </a:r>
            <a:r>
              <a:rPr lang="en-US" sz="1200" dirty="0" err="1">
                <a:effectLst/>
                <a:latin typeface="SabonMTPro"/>
              </a:rPr>
              <a:t>tions</a:t>
            </a:r>
            <a:r>
              <a:rPr lang="en-US" sz="1200" dirty="0">
                <a:effectLst/>
                <a:latin typeface="SabonMTPro"/>
              </a:rPr>
              <a:t> and provide an audit trail. </a:t>
            </a:r>
            <a:endParaRPr lang="en-US" sz="1800" dirty="0"/>
          </a:p>
          <a:p>
            <a:r>
              <a:rPr lang="en-US" sz="1200" dirty="0">
                <a:effectLst/>
                <a:latin typeface="SabonMTPro"/>
              </a:rPr>
              <a:t>The original and best-known application of blockchain is Bitcoin, launched in 2008, </a:t>
            </a:r>
            <a:endParaRPr lang="en-US" sz="18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effectLst/>
                <a:latin typeface="SabonMTPro"/>
              </a:rPr>
              <a:t>Other industrial applications such as those discussed in the mini case study may involve a private blockchain. Like secure http or https, transactions use public and private keys, which ensure security. </a:t>
            </a:r>
            <a:endParaRPr lang="en-US" sz="1800" dirty="0"/>
          </a:p>
          <a:p>
            <a:pPr fontAlgn="auto">
              <a:buFont typeface="Arial" panose="020B0604020202020204" pitchFamily="34" charset="0"/>
              <a:buNone/>
            </a:pPr>
            <a:endParaRPr lang="en-US" sz="1200" dirty="0">
              <a:solidFill>
                <a:srgbClr val="8C007F"/>
              </a:solidFill>
              <a:effectLst/>
              <a:latin typeface="SabonMTPro"/>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rgbClr val="2316E5"/>
                </a:solidFill>
                <a:effectLst/>
                <a:latin typeface="HelveticaNeueLTW1G"/>
              </a:rPr>
              <a:t>Henkel’s beauty consumer brands based in Germany (</a:t>
            </a:r>
            <a:r>
              <a:rPr lang="en-US" sz="1200" dirty="0" err="1">
                <a:solidFill>
                  <a:srgbClr val="2316E5"/>
                </a:solidFill>
                <a:effectLst/>
                <a:latin typeface="HelveticaNeueLTW1G"/>
              </a:rPr>
              <a:t>www.henkel.com</a:t>
            </a:r>
            <a:r>
              <a:rPr lang="en-US" sz="1200" dirty="0">
                <a:solidFill>
                  <a:srgbClr val="2316E5"/>
                </a:solidFill>
                <a:effectLst/>
                <a:latin typeface="HelveticaNeueLTW1G"/>
              </a:rPr>
              <a:t>) have partnered with social enter- </a:t>
            </a:r>
            <a:r>
              <a:rPr lang="en-US" sz="1200" dirty="0" err="1">
                <a:solidFill>
                  <a:srgbClr val="2316E5"/>
                </a:solidFill>
                <a:effectLst/>
                <a:latin typeface="HelveticaNeueLTW1G"/>
              </a:rPr>
              <a:t>prise</a:t>
            </a:r>
            <a:r>
              <a:rPr lang="en-US" sz="1200" dirty="0">
                <a:solidFill>
                  <a:srgbClr val="2316E5"/>
                </a:solidFill>
                <a:effectLst/>
                <a:latin typeface="HelveticaNeueLTW1G"/>
              </a:rPr>
              <a:t> Plastic Bank as part of Henkel’s targets to reduce packaging and promote a circular economy. Block- chain is used to manage payments to people in Haiti who collect plastic, since there are limited recycling schemes (see Figure 3.3). </a:t>
            </a: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44</a:t>
            </a:fld>
            <a:endParaRPr lang="en-GB"/>
          </a:p>
        </p:txBody>
      </p:sp>
    </p:spTree>
    <p:extLst>
      <p:ext uri="{BB962C8B-B14F-4D97-AF65-F5344CB8AC3E}">
        <p14:creationId xmlns:p14="http://schemas.microsoft.com/office/powerpoint/2010/main" val="27546247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45</a:t>
            </a:fld>
            <a:endParaRPr lang="en-GB"/>
          </a:p>
        </p:txBody>
      </p:sp>
    </p:spTree>
    <p:extLst>
      <p:ext uri="{BB962C8B-B14F-4D97-AF65-F5344CB8AC3E}">
        <p14:creationId xmlns:p14="http://schemas.microsoft.com/office/powerpoint/2010/main" val="3989208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abonMTPro"/>
              </a:rPr>
              <a:t>Figure 2.1 is intended to help businesses audit their use of digital communications as part of a ‘situation gap analysis’ where they can review whether they are using, or are investing sufficiently in, the most appropriate ‘always-on’ communications to achieve their goals across the RACE planning framework (introduced in Chapter 1). It highlights some of the many online marketing channels businesses can integrate to get the best results from digital marketing today. While some channels such as social media and SEO are well known, in our experience we find that some potential always-on marketing techniques such as ad and email retargeting and influencer outreach are used less widely. </a:t>
            </a:r>
            <a:endParaRPr lang="en-US"/>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5</a:t>
            </a:fld>
            <a:endParaRPr lang="en-GB"/>
          </a:p>
        </p:txBody>
      </p:sp>
    </p:spTree>
    <p:extLst>
      <p:ext uri="{BB962C8B-B14F-4D97-AF65-F5344CB8AC3E}">
        <p14:creationId xmlns:p14="http://schemas.microsoft.com/office/powerpoint/2010/main" val="23701797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SabonMTPro"/>
              </a:rPr>
              <a:t>Blockchain technology is a form of cryptography that uses a secure database of groups of transactions that is accessed by different participants to help facilitate different </a:t>
            </a:r>
            <a:r>
              <a:rPr lang="en-US" sz="1200" dirty="0" err="1">
                <a:effectLst/>
                <a:latin typeface="SabonMTPro"/>
              </a:rPr>
              <a:t>transac</a:t>
            </a:r>
            <a:r>
              <a:rPr lang="en-US" sz="1200" dirty="0">
                <a:effectLst/>
                <a:latin typeface="SabonMTPro"/>
              </a:rPr>
              <a:t>- </a:t>
            </a:r>
            <a:r>
              <a:rPr lang="en-US" sz="1200" dirty="0" err="1">
                <a:effectLst/>
                <a:latin typeface="SabonMTPro"/>
              </a:rPr>
              <a:t>tions</a:t>
            </a:r>
            <a:r>
              <a:rPr lang="en-US" sz="1200" dirty="0">
                <a:effectLst/>
                <a:latin typeface="SabonMTPro"/>
              </a:rPr>
              <a:t> and provide an audit trail. </a:t>
            </a:r>
            <a:endParaRPr lang="en-US" sz="1800" dirty="0"/>
          </a:p>
          <a:p>
            <a:r>
              <a:rPr lang="en-US" sz="1200" dirty="0">
                <a:effectLst/>
                <a:latin typeface="SabonMTPro"/>
              </a:rPr>
              <a:t>The original and best-known application of blockchain is Bitcoin, launched in 2008, </a:t>
            </a:r>
            <a:endParaRPr lang="en-US" sz="18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effectLst/>
                <a:latin typeface="SabonMTPro"/>
              </a:rPr>
              <a:t>Other industrial applications such as those discussed in the mini case study may involve a private blockchain. Like secure http or https, transactions use public and private keys, which ensure security. </a:t>
            </a:r>
            <a:endParaRPr lang="en-US" sz="1800" dirty="0"/>
          </a:p>
          <a:p>
            <a:pPr fontAlgn="auto">
              <a:buFont typeface="Arial" panose="020B0604020202020204" pitchFamily="34" charset="0"/>
              <a:buNone/>
            </a:pPr>
            <a:endParaRPr lang="en-US" sz="1200" dirty="0">
              <a:solidFill>
                <a:srgbClr val="8C007F"/>
              </a:solidFill>
              <a:effectLst/>
              <a:latin typeface="SabonMTPro"/>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rgbClr val="2316E5"/>
                </a:solidFill>
                <a:effectLst/>
                <a:latin typeface="HelveticaNeueLTW1G"/>
              </a:rPr>
              <a:t>Henkel’s beauty consumer brands based in Germany (</a:t>
            </a:r>
            <a:r>
              <a:rPr lang="en-US" sz="1200" dirty="0" err="1">
                <a:solidFill>
                  <a:srgbClr val="2316E5"/>
                </a:solidFill>
                <a:effectLst/>
                <a:latin typeface="HelveticaNeueLTW1G"/>
              </a:rPr>
              <a:t>www.henkel.com</a:t>
            </a:r>
            <a:r>
              <a:rPr lang="en-US" sz="1200" dirty="0">
                <a:solidFill>
                  <a:srgbClr val="2316E5"/>
                </a:solidFill>
                <a:effectLst/>
                <a:latin typeface="HelveticaNeueLTW1G"/>
              </a:rPr>
              <a:t>) have partnered with social enter- </a:t>
            </a:r>
            <a:r>
              <a:rPr lang="en-US" sz="1200" dirty="0" err="1">
                <a:solidFill>
                  <a:srgbClr val="2316E5"/>
                </a:solidFill>
                <a:effectLst/>
                <a:latin typeface="HelveticaNeueLTW1G"/>
              </a:rPr>
              <a:t>prise</a:t>
            </a:r>
            <a:r>
              <a:rPr lang="en-US" sz="1200" dirty="0">
                <a:solidFill>
                  <a:srgbClr val="2316E5"/>
                </a:solidFill>
                <a:effectLst/>
                <a:latin typeface="HelveticaNeueLTW1G"/>
              </a:rPr>
              <a:t> Plastic Bank as part of Henkel’s targets to reduce packaging and promote a circular economy. Block- chain is used to manage payments to people in Haiti who collect plastic, since there are limited recycling schemes (see Figure 3.3). </a:t>
            </a: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46</a:t>
            </a:fld>
            <a:endParaRPr lang="en-GB"/>
          </a:p>
        </p:txBody>
      </p:sp>
    </p:spTree>
    <p:extLst>
      <p:ext uri="{BB962C8B-B14F-4D97-AF65-F5344CB8AC3E}">
        <p14:creationId xmlns:p14="http://schemas.microsoft.com/office/powerpoint/2010/main" val="19189513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47</a:t>
            </a:fld>
            <a:endParaRPr lang="en-GB"/>
          </a:p>
        </p:txBody>
      </p:sp>
    </p:spTree>
    <p:extLst>
      <p:ext uri="{BB962C8B-B14F-4D97-AF65-F5344CB8AC3E}">
        <p14:creationId xmlns:p14="http://schemas.microsoft.com/office/powerpoint/2010/main" val="2487135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Figure 3.5. Different stages of a Gartner hype cycle</a:t>
            </a:r>
          </a:p>
          <a:p>
            <a:pPr rtl="0"/>
            <a:r>
              <a:rPr lang="vi-VN" dirty="0">
                <a:effectLst/>
              </a:rPr>
              <a:t>adoption curve was developed by technology analyst Gartner (2011) and has been applied to different technologies since 1995. A compilation of recent hype cycles for marketing technology has been created by Smart Insights (Chaffey, 2020). Gartner described a hype cycle as a graphic representation of the maturity, adoption and business application of specific technologies.</a:t>
            </a:r>
          </a:p>
          <a:p>
            <a:r>
              <a:rPr lang="vi-VN" b="0" i="0" dirty="0">
                <a:solidFill>
                  <a:srgbClr val="5F6368"/>
                </a:solidFill>
                <a:effectLst/>
                <a:latin typeface="Material Icons Extended"/>
              </a:rPr>
              <a:t>clear</a:t>
            </a:r>
            <a:endParaRPr lang="vi-VN" dirty="0">
              <a:effectLst/>
            </a:endParaRPr>
          </a:p>
          <a:p>
            <a:r>
              <a:rPr lang="vi-VN" dirty="0">
                <a:solidFill>
                  <a:srgbClr val="5F6368"/>
                </a:solidFill>
                <a:effectLst/>
                <a:latin typeface="Google Sans"/>
              </a:rPr>
              <a:t>​</a:t>
            </a:r>
          </a:p>
          <a:p>
            <a:pPr rtl="0"/>
            <a:r>
              <a:rPr lang="vi-VN" dirty="0">
                <a:solidFill>
                  <a:srgbClr val="3C4043"/>
                </a:solidFill>
                <a:effectLst/>
              </a:rPr>
              <a:t>Một ứng dụng thương mại của </a:t>
            </a:r>
            <a:r>
              <a:rPr lang="vi-VN" b="1" dirty="0">
                <a:solidFill>
                  <a:srgbClr val="3C4043"/>
                </a:solidFill>
                <a:effectLst/>
              </a:rPr>
              <a:t>đường cong khuếch tán-chấp nhận</a:t>
            </a:r>
            <a:r>
              <a:rPr lang="vi-VN" dirty="0">
                <a:solidFill>
                  <a:srgbClr val="3C4043"/>
                </a:solidFill>
                <a:effectLst/>
              </a:rPr>
              <a:t> được phát triển bởi nhà phân tích công nghệ Gartner (2011) và đã được áp dụng cho các công nghệ khác nhau kể từ năm 1995. Smart Insights đã tổng hợp các chu kỳ cường điệu gần đây về công nghệ marketing (Chaffey, 2020). Gartner đã mô tả một chu kỳ cường điệu như một sự thể hiện bằng đồ họa về sự trưởng thành, việc áp dụng và ứng dụng kinh doanh của các công nghệ cụ thể.</a:t>
            </a:r>
          </a:p>
          <a:p>
            <a:endParaRPr lang="en-IN" dirty="0">
              <a:latin typeface="Arial" panose="020B0604020202020204" pitchFamily="34" charset="0"/>
              <a:cs typeface="Arial" panose="020B0604020202020204" pitchFamily="34" charset="0"/>
            </a:endParaRPr>
          </a:p>
          <a:p>
            <a:r>
              <a:rPr lang="vi-VN" dirty="0">
                <a:latin typeface="Arial" panose="020B0604020202020204" pitchFamily="34" charset="0"/>
                <a:cs typeface="Arial" panose="020B0604020202020204" pitchFamily="34" charset="0"/>
              </a:rPr>
              <a:t>1 Kích hoạt công nghệ. Giai đoạn đầu tiên của chu kỳ quảng cáo rầm rộ là 'kích hoạt công nghệ' hoặc đột phá, ra mắt sản phẩm hoặc sự kiện khác tạo ra báo chí và sự quan tâm đáng kể.</a:t>
            </a:r>
          </a:p>
          <a:p>
            <a:r>
              <a:rPr lang="vi-VN" dirty="0">
                <a:latin typeface="Arial" panose="020B0604020202020204" pitchFamily="34" charset="0"/>
                <a:cs typeface="Arial" panose="020B0604020202020204" pitchFamily="34" charset="0"/>
              </a:rPr>
              <a:t>2 Đỉnh cao của kỳ vọng tăng cao. Trong giai đoạn tiếp theo, sự công khai điên cuồng thường tạo ra</a:t>
            </a:r>
          </a:p>
          <a:p>
            <a:r>
              <a:rPr lang="vi-VN" dirty="0">
                <a:latin typeface="Arial" panose="020B0604020202020204" pitchFamily="34" charset="0"/>
                <a:cs typeface="Arial" panose="020B0604020202020204" pitchFamily="34" charset="0"/>
              </a:rPr>
              <a:t>quá nhiệt tình và kỳ vọng không thực tế. Có thể có một số ứng dụng thành công</a:t>
            </a:r>
          </a:p>
          <a:p>
            <a:r>
              <a:rPr lang="vi-VN" dirty="0">
                <a:latin typeface="Arial" panose="020B0604020202020204" pitchFamily="34" charset="0"/>
                <a:cs typeface="Arial" panose="020B0604020202020204" pitchFamily="34" charset="0"/>
              </a:rPr>
              <a:t>của một công nghệ, nhưng thường có nhiều thất bại hơn.</a:t>
            </a:r>
          </a:p>
          <a:p>
            <a:r>
              <a:rPr lang="vi-VN" dirty="0">
                <a:latin typeface="Arial" panose="020B0604020202020204" pitchFamily="34" charset="0"/>
                <a:cs typeface="Arial" panose="020B0604020202020204" pitchFamily="34" charset="0"/>
              </a:rPr>
              <a:t>3 Máng vỡ mộng. Công nghệ bước vào 'máng vỡ mộng' vì</a:t>
            </a:r>
          </a:p>
          <a:p>
            <a:r>
              <a:rPr lang="vi-VN" dirty="0">
                <a:latin typeface="Arial" panose="020B0604020202020204" pitchFamily="34" charset="0"/>
                <a:cs typeface="Arial" panose="020B0604020202020204" pitchFamily="34" charset="0"/>
              </a:rPr>
              <a:t>chúng không đáp ứng được kỳ vọng và nhanh chóng trở nên lỗi thời. Theo đó, báo chí</a:t>
            </a:r>
          </a:p>
          <a:p>
            <a:r>
              <a:rPr lang="vi-VN" dirty="0">
                <a:latin typeface="Arial" panose="020B0604020202020204" pitchFamily="34" charset="0"/>
                <a:cs typeface="Arial" panose="020B0604020202020204" pitchFamily="34" charset="0"/>
              </a:rPr>
              <a:t>thường bỏ qua chủ đề và công nghệ.</a:t>
            </a:r>
          </a:p>
          <a:p>
            <a:r>
              <a:rPr lang="vi-VN" dirty="0">
                <a:latin typeface="Arial" panose="020B0604020202020204" pitchFamily="34" charset="0"/>
                <a:cs typeface="Arial" panose="020B0604020202020204" pitchFamily="34" charset="0"/>
              </a:rPr>
              <a:t>4 Độ dốc của sự giác ngộ. Mặc dù báo chí có thể đã ngừng đưa tin về công nghệ,</a:t>
            </a:r>
          </a:p>
          <a:p>
            <a:r>
              <a:rPr lang="vi-VN" dirty="0">
                <a:latin typeface="Arial" panose="020B0604020202020204" pitchFamily="34" charset="0"/>
                <a:cs typeface="Arial" panose="020B0604020202020204" pitchFamily="34" charset="0"/>
              </a:rPr>
              <a:t>một số doanh nghiệp tiếp tục vượt qua 'con dốc khai sáng' và thử nghiệm để hiểu rõ</a:t>
            </a:r>
          </a:p>
          <a:p>
            <a:r>
              <a:rPr lang="vi-VN" dirty="0">
                <a:latin typeface="Arial" panose="020B0604020202020204" pitchFamily="34" charset="0"/>
                <a:cs typeface="Arial" panose="020B0604020202020204" pitchFamily="34" charset="0"/>
              </a:rPr>
              <a:t>hiểu được lợi ích và ứng dụng thực tế của công nghệ.</a:t>
            </a:r>
          </a:p>
          <a:p>
            <a:r>
              <a:rPr lang="vi-VN" dirty="0">
                <a:latin typeface="Arial" panose="020B0604020202020204" pitchFamily="34" charset="0"/>
                <a:cs typeface="Arial" panose="020B0604020202020204" pitchFamily="34" charset="0"/>
              </a:rPr>
              <a:t>5 Bình nguyên năng suất. Một công nghệ đạt tới ‘đỉnh cao năng suất’ là những lợi ích</a:t>
            </a:r>
          </a:p>
          <a:p>
            <a:r>
              <a:rPr lang="vi-VN" dirty="0">
                <a:latin typeface="Arial" panose="020B0604020202020204" pitchFamily="34" charset="0"/>
                <a:cs typeface="Arial" panose="020B0604020202020204" pitchFamily="34" charset="0"/>
              </a:rPr>
              <a:t>của nó đã được chứng minh và chấp nhận rộng rãi. Công nghệ ngày càng trở nên ổn định và phát triển ở thế hệ thứ hai và thứ ba. Chiều cao cuối cùng của mức ổn định thay đổi tùy theo công nghệ được áp dụng rộng rãi hay chỉ mang lại lợi ích cho một thị trường ngách.</a:t>
            </a:r>
            <a:endParaRPr lang="en-IN" dirty="0">
              <a:latin typeface="Arial" panose="020B0604020202020204" pitchFamily="34" charset="0"/>
              <a:cs typeface="Arial" panose="020B0604020202020204" pitchFamily="34" charset="0"/>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50</a:t>
            </a:fld>
            <a:endParaRPr lang="en-GB"/>
          </a:p>
        </p:txBody>
      </p:sp>
    </p:spTree>
    <p:extLst>
      <p:ext uri="{BB962C8B-B14F-4D97-AF65-F5344CB8AC3E}">
        <p14:creationId xmlns:p14="http://schemas.microsoft.com/office/powerpoint/2010/main" val="7984662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abonMTPro"/>
              </a:rPr>
              <a:t>So, what action should marketing and e-commerce managers take when confronted by new techniques and technologies? There is no straightforward rule of thumb, other than that a balanced approach must be taken. It would be easy to dismiss many new techniques as fads, or classify them as ‘not relevant to my market’. However, competitors are likely to be reviewing new techniques and incorporating some, so a careful review of new techniques is required. This indicates that benchmarking of ‘best of breed’ sites within a sector and in different sectors is essential as part of environmental scanning. However, by waiting for others to innovate and review the results on their website, a company has probably already lost 6 to 12 months. </a:t>
            </a:r>
            <a:endParaRPr lang="en-US" dirty="0"/>
          </a:p>
          <a:p>
            <a:endParaRPr lang="en-VN" dirty="0"/>
          </a:p>
          <a:p>
            <a:r>
              <a:rPr lang="vi-VN" dirty="0"/>
              <a:t>Vì vậy, các nhà quản lý marketing và thương mại điện tử nên thực hiện hành động gì khi đối mặt với các kỹ thuật và công nghệ mới? Không có quy tắc chung nào đơn giản, ngoài việc phải thực hiện một cách tiếp cận cân bằng. Sẽ dễ dàng loại bỏ nhiều kỹ thuật mới như là mốt nhất thời hoặc phân loại chúng là “không phù hợp với thị trường của tôi”. Tuy nhiên, các đối thủ cạnh tranh có thể đang xem xét các kỹ thuật mới và kết hợp một số kỹ thuật mới, vì vậy cần phải xem xét cẩn thận các kỹ thuật mới. Điều này cho thấy rằng việc đánh giá các địa điểm “tốt nhất” trong một lĩnh vực và trong các lĩnh vực khác nhau là cần thiết như một phần của việc rà soát môi trường. Tuy nhiên, bằng cách chờ người khác đổi mới và xem xét kết quả trên trang web của mình, một công ty có lẽ đã mất từ 6 đến 12 tháng.</a:t>
            </a:r>
            <a:endParaRPr lang="en-VN" dirty="0"/>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51</a:t>
            </a:fld>
            <a:endParaRPr lang="en-GB"/>
          </a:p>
        </p:txBody>
      </p:sp>
    </p:spTree>
    <p:extLst>
      <p:ext uri="{BB962C8B-B14F-4D97-AF65-F5344CB8AC3E}">
        <p14:creationId xmlns:p14="http://schemas.microsoft.com/office/powerpoint/2010/main" val="17617283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ontserrat" pitchFamily="2" charset="77"/>
              </a:rPr>
              <a:t>Digital marketers should be compliant with the law and adhere to </a:t>
            </a:r>
            <a:r>
              <a:rPr lang="en-US" sz="1200" b="1" dirty="0">
                <a:solidFill>
                  <a:srgbClr val="007FFF"/>
                </a:solidFill>
                <a:effectLst/>
                <a:latin typeface="Montserrat" pitchFamily="2" charset="77"/>
              </a:rPr>
              <a:t>ethical standards </a:t>
            </a:r>
            <a:r>
              <a:rPr lang="en-US" sz="1200" dirty="0">
                <a:effectLst/>
                <a:latin typeface="Montserrat" pitchFamily="2" charset="77"/>
              </a:rPr>
              <a:t>but the rate of technological innovation is rapid and consequently the law is often unclear. In this case, marketers need to tread carefully since unethical action can result in serious damage to the reputation of a company and negative sentiment can result in a reduction in online audience or sales. </a:t>
            </a:r>
            <a:endParaRPr lang="en-US" sz="1100" dirty="0">
              <a:latin typeface="Montserrat" pitchFamily="2" charset="77"/>
            </a:endParaRPr>
          </a:p>
          <a:p>
            <a:endParaRPr lang="vi-VN" dirty="0"/>
          </a:p>
          <a:p>
            <a:endParaRPr lang="vi-VN" dirty="0"/>
          </a:p>
          <a:p>
            <a:r>
              <a:rPr lang="vi-VN" dirty="0"/>
              <a:t>Luật bảo vệ dữ liệu và quyền riêng tư</a:t>
            </a:r>
          </a:p>
          <a:p>
            <a:r>
              <a:rPr lang="vi-VN" dirty="0"/>
              <a:t>Luật chống thư rác</a:t>
            </a:r>
          </a:p>
          <a:p>
            <a:r>
              <a:rPr lang="vi-VN" dirty="0"/>
              <a:t>Luật khuyết tật và phân biệt đối xử</a:t>
            </a:r>
          </a:p>
          <a:p>
            <a:r>
              <a:rPr lang="vi-VN" dirty="0"/>
              <a:t>Bảo hộ thương hiệu và nhãn hiệu</a:t>
            </a:r>
          </a:p>
          <a:p>
            <a:r>
              <a:rPr lang="vi-VN" dirty="0"/>
              <a:t>Quyền sở hữu trí tuệ</a:t>
            </a:r>
          </a:p>
          <a:p>
            <a:r>
              <a:rPr lang="vi-VN" dirty="0"/>
              <a:t>Luật quảng cáo trực tuyến</a:t>
            </a:r>
          </a:p>
          <a:p>
            <a:endParaRPr lang="vi-VN" dirty="0"/>
          </a:p>
          <a:p>
            <a:r>
              <a:rPr lang="en-US" sz="1800" b="1" dirty="0">
                <a:solidFill>
                  <a:srgbClr val="007FFF"/>
                </a:solidFill>
                <a:effectLst/>
                <a:latin typeface="HelveticaNeueLTW1G"/>
              </a:rPr>
              <a:t>Persistent cookies</a:t>
            </a:r>
            <a:r>
              <a:rPr lang="en-US" sz="1800" dirty="0">
                <a:effectLst/>
                <a:latin typeface="HelveticaNeueLTW1G"/>
              </a:rPr>
              <a:t>. These stay on a user’s computer between multiple sessions and are most valuable for marketers to identify repeat visits to sites. </a:t>
            </a:r>
            <a:endParaRPr lang="en-US" dirty="0"/>
          </a:p>
          <a:p>
            <a:r>
              <a:rPr lang="en-US" sz="1800" dirty="0">
                <a:solidFill>
                  <a:srgbClr val="007FFF"/>
                </a:solidFill>
                <a:effectLst/>
                <a:latin typeface="HelveticaNeueLTW1G"/>
              </a:rPr>
              <a:t>• </a:t>
            </a:r>
            <a:r>
              <a:rPr lang="en-US" sz="1800" b="1" dirty="0">
                <a:solidFill>
                  <a:srgbClr val="007FFF"/>
                </a:solidFill>
                <a:effectLst/>
                <a:latin typeface="HelveticaNeueLTW1G"/>
              </a:rPr>
              <a:t>Temporary or session cookies </a:t>
            </a:r>
            <a:r>
              <a:rPr lang="en-US" sz="1800" dirty="0">
                <a:effectLst/>
                <a:latin typeface="HelveticaNeueLTW1G"/>
              </a:rPr>
              <a:t>(single session). Useful for tracking within pages of a session such as on an e-commerce site. </a:t>
            </a:r>
            <a:endParaRPr lang="en-US" dirty="0"/>
          </a:p>
          <a:p>
            <a:r>
              <a:rPr lang="en-US" sz="1800" dirty="0">
                <a:solidFill>
                  <a:srgbClr val="007FFF"/>
                </a:solidFill>
                <a:effectLst/>
                <a:latin typeface="HelveticaNeueLTW1G"/>
              </a:rPr>
              <a:t>• </a:t>
            </a:r>
            <a:r>
              <a:rPr lang="en-US" sz="1800" b="1" dirty="0">
                <a:solidFill>
                  <a:srgbClr val="007FFF"/>
                </a:solidFill>
                <a:effectLst/>
                <a:latin typeface="HelveticaNeueLTW1G"/>
              </a:rPr>
              <a:t>First-party cookies</a:t>
            </a:r>
            <a:r>
              <a:rPr lang="en-US" sz="1800" dirty="0">
                <a:effectLst/>
                <a:latin typeface="HelveticaNeueLTW1G"/>
              </a:rPr>
              <a:t>. Served by the site visitors are accessing. These can be persistent or session cookies. </a:t>
            </a:r>
            <a:endParaRPr lang="en-US" dirty="0"/>
          </a:p>
          <a:p>
            <a:r>
              <a:rPr lang="en-US" sz="1800" dirty="0">
                <a:solidFill>
                  <a:srgbClr val="007FFF"/>
                </a:solidFill>
                <a:effectLst/>
                <a:latin typeface="HelveticaNeueLTW1G"/>
              </a:rPr>
              <a:t>• </a:t>
            </a:r>
            <a:r>
              <a:rPr lang="en-US" sz="1800" b="1" dirty="0">
                <a:solidFill>
                  <a:srgbClr val="007FFF"/>
                </a:solidFill>
                <a:effectLst/>
                <a:latin typeface="HelveticaNeueLTW1G"/>
              </a:rPr>
              <a:t>Third-party cookies</a:t>
            </a:r>
            <a:r>
              <a:rPr lang="en-US" sz="1800" dirty="0">
                <a:effectLst/>
                <a:latin typeface="HelveticaNeueLTW1G"/>
              </a:rPr>
              <a:t>. Served by another site to the one being viewed, typically for publishers where an ad network will track remotely or where the web analytics soft- ware places a cookie. These are typically persistent cookies. </a:t>
            </a:r>
          </a:p>
          <a:p>
            <a:r>
              <a:rPr lang="en-US" sz="1800" b="1" dirty="0">
                <a:solidFill>
                  <a:srgbClr val="007FFF"/>
                </a:solidFill>
                <a:effectLst/>
                <a:latin typeface="HelveticaNeueLTW1G"/>
              </a:rPr>
              <a:t>Spam </a:t>
            </a:r>
            <a:endParaRPr lang="en-US" dirty="0"/>
          </a:p>
          <a:p>
            <a:r>
              <a:rPr lang="en-US" sz="1800" dirty="0">
                <a:effectLst/>
                <a:latin typeface="HelveticaNeueLTW1G"/>
              </a:rPr>
              <a:t>Unsolicited email (usually bulk mailed and untargeted). </a:t>
            </a:r>
            <a:endParaRPr lang="en-US" dirty="0"/>
          </a:p>
          <a:p>
            <a:r>
              <a:rPr lang="en-US" sz="1800" b="1" dirty="0">
                <a:solidFill>
                  <a:srgbClr val="007FFF"/>
                </a:solidFill>
                <a:effectLst/>
                <a:latin typeface="HelveticaNeueLTW1G"/>
              </a:rPr>
              <a:t>Permission marketing </a:t>
            </a:r>
            <a:endParaRPr lang="en-US" dirty="0"/>
          </a:p>
          <a:p>
            <a:r>
              <a:rPr lang="en-US" sz="1800" dirty="0">
                <a:effectLst/>
                <a:latin typeface="HelveticaNeueLTW1G"/>
              </a:rPr>
              <a:t>Customers agree (opt-in) to be involved in an </a:t>
            </a:r>
            <a:r>
              <a:rPr lang="en-US" sz="1800" dirty="0" err="1">
                <a:effectLst/>
                <a:latin typeface="HelveticaNeueLTW1G"/>
              </a:rPr>
              <a:t>organisation’s</a:t>
            </a:r>
            <a:r>
              <a:rPr lang="en-US" sz="1800" dirty="0">
                <a:effectLst/>
                <a:latin typeface="HelveticaNeueLTW1G"/>
              </a:rPr>
              <a:t> marketing activities, usually as a result of an incentive. </a:t>
            </a:r>
            <a:endParaRPr lang="en-US" dirty="0"/>
          </a:p>
          <a:p>
            <a:r>
              <a:rPr lang="en-US" sz="1800" b="1" dirty="0">
                <a:solidFill>
                  <a:srgbClr val="007FFF"/>
                </a:solidFill>
                <a:effectLst/>
                <a:latin typeface="HelveticaNeueLTW1G"/>
              </a:rPr>
              <a:t>Opt-in </a:t>
            </a:r>
            <a:endParaRPr lang="en-US" dirty="0"/>
          </a:p>
          <a:p>
            <a:r>
              <a:rPr lang="en-US" sz="1800" dirty="0">
                <a:effectLst/>
                <a:latin typeface="HelveticaNeueLTW1G"/>
              </a:rPr>
              <a:t>A customer proactively agrees to receive further information. </a:t>
            </a:r>
            <a:endParaRPr lang="en-US" dirty="0"/>
          </a:p>
          <a:p>
            <a:r>
              <a:rPr lang="en-US" sz="1800" b="1" dirty="0">
                <a:solidFill>
                  <a:srgbClr val="007FFF"/>
                </a:solidFill>
                <a:effectLst/>
                <a:latin typeface="HelveticaNeueLTW1G"/>
              </a:rPr>
              <a:t>Opt-out </a:t>
            </a:r>
            <a:endParaRPr lang="en-US" dirty="0"/>
          </a:p>
          <a:p>
            <a:r>
              <a:rPr lang="en-US" sz="1800" dirty="0">
                <a:effectLst/>
                <a:latin typeface="HelveticaNeueLTW1G"/>
              </a:rPr>
              <a:t>A customer declines the offer to receive further information. </a:t>
            </a:r>
            <a:endParaRPr lang="en-US" dirty="0"/>
          </a:p>
          <a:p>
            <a:r>
              <a:rPr lang="en-US" sz="1800" b="1" dirty="0">
                <a:solidFill>
                  <a:srgbClr val="007FFF"/>
                </a:solidFill>
                <a:effectLst/>
                <a:latin typeface="HelveticaNeueLTW1G"/>
              </a:rPr>
              <a:t>Cold list </a:t>
            </a:r>
            <a:endParaRPr lang="en-US" dirty="0"/>
          </a:p>
          <a:p>
            <a:r>
              <a:rPr lang="en-US" sz="1800" dirty="0">
                <a:effectLst/>
                <a:latin typeface="HelveticaNeueLTW1G"/>
              </a:rPr>
              <a:t>Data about individuals that are rented or sold by a third party. </a:t>
            </a:r>
            <a:endParaRPr lang="en-US" dirty="0"/>
          </a:p>
          <a:p>
            <a:r>
              <a:rPr lang="en-US" sz="1800" b="1" dirty="0">
                <a:solidFill>
                  <a:srgbClr val="007FFF"/>
                </a:solidFill>
                <a:effectLst/>
                <a:latin typeface="HelveticaNeueLTW1G"/>
              </a:rPr>
              <a:t>House list </a:t>
            </a:r>
            <a:endParaRPr lang="en-US" dirty="0"/>
          </a:p>
          <a:p>
            <a:r>
              <a:rPr lang="en-US" sz="1800" dirty="0">
                <a:effectLst/>
                <a:latin typeface="HelveticaNeueLTW1G"/>
              </a:rPr>
              <a:t>Data about existing customers used to market products to encourage future purchase. </a:t>
            </a:r>
            <a:endParaRPr lang="en-US" dirty="0"/>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52</a:t>
            </a:fld>
            <a:endParaRPr lang="en-GB"/>
          </a:p>
        </p:txBody>
      </p:sp>
    </p:spTree>
    <p:extLst>
      <p:ext uri="{BB962C8B-B14F-4D97-AF65-F5344CB8AC3E}">
        <p14:creationId xmlns:p14="http://schemas.microsoft.com/office/powerpoint/2010/main" val="1332778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ontserrat" pitchFamily="2" charset="77"/>
              </a:rPr>
              <a:t>Digital marketers should be compliant with the law and adhere to </a:t>
            </a:r>
            <a:r>
              <a:rPr lang="en-US" sz="1200" b="1" dirty="0">
                <a:solidFill>
                  <a:srgbClr val="007FFF"/>
                </a:solidFill>
                <a:effectLst/>
                <a:latin typeface="Montserrat" pitchFamily="2" charset="77"/>
              </a:rPr>
              <a:t>ethical standards </a:t>
            </a:r>
            <a:r>
              <a:rPr lang="en-US" sz="1200" dirty="0">
                <a:effectLst/>
                <a:latin typeface="Montserrat" pitchFamily="2" charset="77"/>
              </a:rPr>
              <a:t>but the rate of technological innovation is rapid and consequently the law is often unclear. In this case, marketers need to tread carefully since unethical action can result in serious damage to the reputation of a company and negative sentiment can result in a reduction in online audience or sales. </a:t>
            </a:r>
            <a:endParaRPr lang="en-US" sz="1100" dirty="0">
              <a:latin typeface="Montserrat" pitchFamily="2" charset="77"/>
            </a:endParaRPr>
          </a:p>
          <a:p>
            <a:endParaRPr lang="vi-VN" dirty="0"/>
          </a:p>
          <a:p>
            <a:endParaRPr lang="vi-VN" dirty="0"/>
          </a:p>
          <a:p>
            <a:r>
              <a:rPr lang="vi-VN" dirty="0"/>
              <a:t>Luật bảo vệ dữ liệu và quyền riêng tư</a:t>
            </a:r>
          </a:p>
          <a:p>
            <a:r>
              <a:rPr lang="vi-VN" dirty="0"/>
              <a:t>Luật chống thư rác</a:t>
            </a:r>
          </a:p>
          <a:p>
            <a:r>
              <a:rPr lang="vi-VN" dirty="0"/>
              <a:t>Luật khuyết tật và phân biệt đối xử</a:t>
            </a:r>
          </a:p>
          <a:p>
            <a:r>
              <a:rPr lang="vi-VN" dirty="0"/>
              <a:t>Bảo hộ thương hiệu và nhãn hiệu</a:t>
            </a:r>
          </a:p>
          <a:p>
            <a:r>
              <a:rPr lang="vi-VN" dirty="0"/>
              <a:t>Quyền sở hữu trí tuệ</a:t>
            </a:r>
          </a:p>
          <a:p>
            <a:r>
              <a:rPr lang="vi-VN" dirty="0"/>
              <a:t>Luật quảng cáo trực tuyến</a:t>
            </a:r>
          </a:p>
          <a:p>
            <a:endParaRPr lang="vi-VN" dirty="0"/>
          </a:p>
          <a:p>
            <a:r>
              <a:rPr lang="en-US" sz="1800" b="1" dirty="0">
                <a:solidFill>
                  <a:srgbClr val="007FFF"/>
                </a:solidFill>
                <a:effectLst/>
                <a:latin typeface="HelveticaNeueLTW1G"/>
              </a:rPr>
              <a:t>Persistent cookies</a:t>
            </a:r>
            <a:r>
              <a:rPr lang="en-US" sz="1800" dirty="0">
                <a:effectLst/>
                <a:latin typeface="HelveticaNeueLTW1G"/>
              </a:rPr>
              <a:t>. These stay on a user’s computer between multiple sessions and are most valuable for marketers to identify repeat visits to sites. </a:t>
            </a:r>
            <a:endParaRPr lang="en-US" dirty="0"/>
          </a:p>
          <a:p>
            <a:r>
              <a:rPr lang="en-US" sz="1800" dirty="0">
                <a:solidFill>
                  <a:srgbClr val="007FFF"/>
                </a:solidFill>
                <a:effectLst/>
                <a:latin typeface="HelveticaNeueLTW1G"/>
              </a:rPr>
              <a:t>• </a:t>
            </a:r>
            <a:r>
              <a:rPr lang="en-US" sz="1800" b="1" dirty="0">
                <a:solidFill>
                  <a:srgbClr val="007FFF"/>
                </a:solidFill>
                <a:effectLst/>
                <a:latin typeface="HelveticaNeueLTW1G"/>
              </a:rPr>
              <a:t>Temporary or session cookies </a:t>
            </a:r>
            <a:r>
              <a:rPr lang="en-US" sz="1800" dirty="0">
                <a:effectLst/>
                <a:latin typeface="HelveticaNeueLTW1G"/>
              </a:rPr>
              <a:t>(single session). Useful for tracking within pages of a session such as on an e-commerce site. </a:t>
            </a:r>
            <a:endParaRPr lang="en-US" dirty="0"/>
          </a:p>
          <a:p>
            <a:r>
              <a:rPr lang="en-US" sz="1800" dirty="0">
                <a:solidFill>
                  <a:srgbClr val="007FFF"/>
                </a:solidFill>
                <a:effectLst/>
                <a:latin typeface="HelveticaNeueLTW1G"/>
              </a:rPr>
              <a:t>• </a:t>
            </a:r>
            <a:r>
              <a:rPr lang="en-US" sz="1800" b="1" dirty="0">
                <a:solidFill>
                  <a:srgbClr val="007FFF"/>
                </a:solidFill>
                <a:effectLst/>
                <a:latin typeface="HelveticaNeueLTW1G"/>
              </a:rPr>
              <a:t>First-party cookies</a:t>
            </a:r>
            <a:r>
              <a:rPr lang="en-US" sz="1800" dirty="0">
                <a:effectLst/>
                <a:latin typeface="HelveticaNeueLTW1G"/>
              </a:rPr>
              <a:t>. Served by the site visitors are accessing. These can be persistent or session cookies. </a:t>
            </a:r>
            <a:endParaRPr lang="en-US" dirty="0"/>
          </a:p>
          <a:p>
            <a:r>
              <a:rPr lang="en-US" sz="1800" dirty="0">
                <a:solidFill>
                  <a:srgbClr val="007FFF"/>
                </a:solidFill>
                <a:effectLst/>
                <a:latin typeface="HelveticaNeueLTW1G"/>
              </a:rPr>
              <a:t>• </a:t>
            </a:r>
            <a:r>
              <a:rPr lang="en-US" sz="1800" b="1" dirty="0">
                <a:solidFill>
                  <a:srgbClr val="007FFF"/>
                </a:solidFill>
                <a:effectLst/>
                <a:latin typeface="HelveticaNeueLTW1G"/>
              </a:rPr>
              <a:t>Third-party cookies</a:t>
            </a:r>
            <a:r>
              <a:rPr lang="en-US" sz="1800" dirty="0">
                <a:effectLst/>
                <a:latin typeface="HelveticaNeueLTW1G"/>
              </a:rPr>
              <a:t>. Served by another site to the one being viewed, typically for publishers where an ad network will track remotely or where the web analytics soft- ware places a cookie. These are typically persistent cookies. </a:t>
            </a:r>
          </a:p>
          <a:p>
            <a:r>
              <a:rPr lang="en-US" sz="1800" b="1" dirty="0">
                <a:solidFill>
                  <a:srgbClr val="007FFF"/>
                </a:solidFill>
                <a:effectLst/>
                <a:latin typeface="HelveticaNeueLTW1G"/>
              </a:rPr>
              <a:t>Spam </a:t>
            </a:r>
            <a:endParaRPr lang="en-US" dirty="0"/>
          </a:p>
          <a:p>
            <a:r>
              <a:rPr lang="en-US" sz="1800" dirty="0">
                <a:effectLst/>
                <a:latin typeface="HelveticaNeueLTW1G"/>
              </a:rPr>
              <a:t>Unsolicited email (usually bulk mailed and untargeted). </a:t>
            </a:r>
            <a:endParaRPr lang="en-US" dirty="0"/>
          </a:p>
          <a:p>
            <a:r>
              <a:rPr lang="en-US" sz="1800" b="1" dirty="0">
                <a:solidFill>
                  <a:srgbClr val="007FFF"/>
                </a:solidFill>
                <a:effectLst/>
                <a:latin typeface="HelveticaNeueLTW1G"/>
              </a:rPr>
              <a:t>Permission marketing </a:t>
            </a:r>
            <a:endParaRPr lang="en-US" dirty="0"/>
          </a:p>
          <a:p>
            <a:r>
              <a:rPr lang="en-US" sz="1800" dirty="0">
                <a:effectLst/>
                <a:latin typeface="HelveticaNeueLTW1G"/>
              </a:rPr>
              <a:t>Customers agree (opt-in) to be involved in an </a:t>
            </a:r>
            <a:r>
              <a:rPr lang="en-US" sz="1800" dirty="0" err="1">
                <a:effectLst/>
                <a:latin typeface="HelveticaNeueLTW1G"/>
              </a:rPr>
              <a:t>organisation’s</a:t>
            </a:r>
            <a:r>
              <a:rPr lang="en-US" sz="1800" dirty="0">
                <a:effectLst/>
                <a:latin typeface="HelveticaNeueLTW1G"/>
              </a:rPr>
              <a:t> marketing activities, usually as a result of an incentive. </a:t>
            </a:r>
            <a:endParaRPr lang="en-US" dirty="0"/>
          </a:p>
          <a:p>
            <a:r>
              <a:rPr lang="en-US" sz="1800" b="1" dirty="0">
                <a:solidFill>
                  <a:srgbClr val="007FFF"/>
                </a:solidFill>
                <a:effectLst/>
                <a:latin typeface="HelveticaNeueLTW1G"/>
              </a:rPr>
              <a:t>Opt-in </a:t>
            </a:r>
            <a:endParaRPr lang="en-US" dirty="0"/>
          </a:p>
          <a:p>
            <a:r>
              <a:rPr lang="en-US" sz="1800" dirty="0">
                <a:effectLst/>
                <a:latin typeface="HelveticaNeueLTW1G"/>
              </a:rPr>
              <a:t>A customer proactively agrees to receive further information. </a:t>
            </a:r>
            <a:endParaRPr lang="en-US" dirty="0"/>
          </a:p>
          <a:p>
            <a:r>
              <a:rPr lang="en-US" sz="1800" b="1" dirty="0">
                <a:solidFill>
                  <a:srgbClr val="007FFF"/>
                </a:solidFill>
                <a:effectLst/>
                <a:latin typeface="HelveticaNeueLTW1G"/>
              </a:rPr>
              <a:t>Opt-out </a:t>
            </a:r>
            <a:endParaRPr lang="en-US" dirty="0"/>
          </a:p>
          <a:p>
            <a:r>
              <a:rPr lang="en-US" sz="1800" dirty="0">
                <a:effectLst/>
                <a:latin typeface="HelveticaNeueLTW1G"/>
              </a:rPr>
              <a:t>A customer declines the offer to receive further information. </a:t>
            </a:r>
            <a:endParaRPr lang="en-US" dirty="0"/>
          </a:p>
          <a:p>
            <a:r>
              <a:rPr lang="en-US" sz="1800" b="1" dirty="0">
                <a:solidFill>
                  <a:srgbClr val="007FFF"/>
                </a:solidFill>
                <a:effectLst/>
                <a:latin typeface="HelveticaNeueLTW1G"/>
              </a:rPr>
              <a:t>Cold list </a:t>
            </a:r>
            <a:endParaRPr lang="en-US" dirty="0"/>
          </a:p>
          <a:p>
            <a:r>
              <a:rPr lang="en-US" sz="1800" dirty="0">
                <a:effectLst/>
                <a:latin typeface="HelveticaNeueLTW1G"/>
              </a:rPr>
              <a:t>Data about individuals that are rented or sold by a third party. </a:t>
            </a:r>
            <a:endParaRPr lang="en-US" dirty="0"/>
          </a:p>
          <a:p>
            <a:r>
              <a:rPr lang="en-US" sz="1800" b="1" dirty="0">
                <a:solidFill>
                  <a:srgbClr val="007FFF"/>
                </a:solidFill>
                <a:effectLst/>
                <a:latin typeface="HelveticaNeueLTW1G"/>
              </a:rPr>
              <a:t>House list </a:t>
            </a:r>
            <a:endParaRPr lang="en-US" dirty="0"/>
          </a:p>
          <a:p>
            <a:r>
              <a:rPr lang="en-US" sz="1800" dirty="0">
                <a:effectLst/>
                <a:latin typeface="HelveticaNeueLTW1G"/>
              </a:rPr>
              <a:t>Data about existing customers used to market products to encourage future purchase. </a:t>
            </a:r>
            <a:endParaRPr lang="en-US" dirty="0"/>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53</a:t>
            </a:fld>
            <a:endParaRPr lang="en-GB"/>
          </a:p>
        </p:txBody>
      </p:sp>
    </p:spTree>
    <p:extLst>
      <p:ext uri="{BB962C8B-B14F-4D97-AF65-F5344CB8AC3E}">
        <p14:creationId xmlns:p14="http://schemas.microsoft.com/office/powerpoint/2010/main" val="1707103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SabonMTPro"/>
              </a:rPr>
              <a:t>The main information types used by the digital marketer that are governed by ethics and legislation are: </a:t>
            </a:r>
            <a:endParaRPr lang="en-US" sz="1100" dirty="0"/>
          </a:p>
          <a:p>
            <a:r>
              <a:rPr lang="en-US" sz="1200" b="1" dirty="0">
                <a:solidFill>
                  <a:srgbClr val="8C007F"/>
                </a:solidFill>
                <a:effectLst/>
                <a:latin typeface="HelveticaNeueLTW1G"/>
              </a:rPr>
              <a:t>1  </a:t>
            </a:r>
            <a:r>
              <a:rPr lang="en-US" sz="1200" b="1" dirty="0">
                <a:effectLst/>
                <a:latin typeface="SabonMTPro"/>
              </a:rPr>
              <a:t>Contact information. </a:t>
            </a:r>
            <a:r>
              <a:rPr lang="en-US" sz="1200" dirty="0">
                <a:effectLst/>
                <a:latin typeface="SabonMTPro"/>
              </a:rPr>
              <a:t>This is the name, postal address, email address and, for B2B com- </a:t>
            </a:r>
            <a:r>
              <a:rPr lang="en-US" sz="1200" dirty="0" err="1">
                <a:effectLst/>
                <a:latin typeface="SabonMTPro"/>
              </a:rPr>
              <a:t>panies</a:t>
            </a:r>
            <a:r>
              <a:rPr lang="en-US" sz="1200" dirty="0">
                <a:effectLst/>
                <a:latin typeface="SabonMTPro"/>
              </a:rPr>
              <a:t>, website address. </a:t>
            </a:r>
            <a:endParaRPr lang="en-US" sz="1100" dirty="0">
              <a:effectLst/>
            </a:endParaRPr>
          </a:p>
          <a:p>
            <a:r>
              <a:rPr lang="en-US" sz="1200" b="1" dirty="0">
                <a:solidFill>
                  <a:srgbClr val="8C007F"/>
                </a:solidFill>
                <a:effectLst/>
                <a:latin typeface="HelveticaNeueLTW1G"/>
              </a:rPr>
              <a:t>2  </a:t>
            </a:r>
            <a:r>
              <a:rPr lang="en-US" sz="1200" b="1" dirty="0">
                <a:effectLst/>
                <a:latin typeface="SabonMTPro"/>
              </a:rPr>
              <a:t>Profile information. </a:t>
            </a:r>
            <a:r>
              <a:rPr lang="en-US" sz="1200" dirty="0">
                <a:effectLst/>
                <a:latin typeface="SabonMTPro"/>
              </a:rPr>
              <a:t>This is information about a customer’s characteristics that can be used for segmentation. It includes age, sex and social group for consumers, and company characteristics and individual role for business customers (see Chapter 6). </a:t>
            </a:r>
            <a:endParaRPr lang="en-US" sz="1100" dirty="0">
              <a:effectLst/>
            </a:endParaRPr>
          </a:p>
          <a:p>
            <a:r>
              <a:rPr lang="en-US" sz="1200" b="1" dirty="0">
                <a:solidFill>
                  <a:srgbClr val="8C007F"/>
                </a:solidFill>
                <a:effectLst/>
                <a:latin typeface="HelveticaNeueLTW1G"/>
              </a:rPr>
              <a:t>3  </a:t>
            </a:r>
            <a:r>
              <a:rPr lang="en-US" sz="1200" b="1" dirty="0">
                <a:effectLst/>
                <a:latin typeface="SabonMTPro"/>
              </a:rPr>
              <a:t>Platform usage information. </a:t>
            </a:r>
            <a:r>
              <a:rPr lang="en-US" sz="1200" dirty="0">
                <a:effectLst/>
                <a:latin typeface="SabonMTPro"/>
              </a:rPr>
              <a:t>Through web analytics systems it is possible to collect </a:t>
            </a:r>
            <a:r>
              <a:rPr lang="en-US" sz="1200" dirty="0" err="1">
                <a:effectLst/>
                <a:latin typeface="SabonMTPro"/>
              </a:rPr>
              <a:t>infor</a:t>
            </a:r>
            <a:r>
              <a:rPr lang="en-US" sz="1200" dirty="0">
                <a:effectLst/>
                <a:latin typeface="SabonMTPro"/>
              </a:rPr>
              <a:t>- </a:t>
            </a:r>
            <a:r>
              <a:rPr lang="en-US" sz="1200" dirty="0" err="1">
                <a:effectLst/>
                <a:latin typeface="SabonMTPro"/>
              </a:rPr>
              <a:t>mation</a:t>
            </a:r>
            <a:r>
              <a:rPr lang="en-US" sz="1200" dirty="0">
                <a:effectLst/>
                <a:latin typeface="SabonMTPro"/>
              </a:rPr>
              <a:t> on type of computer, browser and screen resolution used by site users (see Chapter 7). </a:t>
            </a:r>
            <a:endParaRPr lang="en-US" sz="1100" dirty="0">
              <a:effectLst/>
            </a:endParaRPr>
          </a:p>
          <a:p>
            <a:r>
              <a:rPr lang="en-US" sz="1200" b="1" dirty="0">
                <a:solidFill>
                  <a:srgbClr val="8C007F"/>
                </a:solidFill>
                <a:effectLst/>
                <a:latin typeface="HelveticaNeueLTW1G"/>
              </a:rPr>
              <a:t>4  </a:t>
            </a:r>
            <a:r>
              <a:rPr lang="en-US" sz="1200" b="1" dirty="0" err="1">
                <a:effectLst/>
                <a:latin typeface="SabonMTPro"/>
              </a:rPr>
              <a:t>Behavioural</a:t>
            </a:r>
            <a:r>
              <a:rPr lang="en-US" sz="1200" b="1" dirty="0">
                <a:effectLst/>
                <a:latin typeface="SabonMTPro"/>
              </a:rPr>
              <a:t> information (on a single site). </a:t>
            </a:r>
            <a:r>
              <a:rPr lang="en-US" sz="1200" dirty="0">
                <a:effectLst/>
                <a:latin typeface="SabonMTPro"/>
              </a:rPr>
              <a:t>This is purchase history and the whole of the buying process. Web analytics (Chapter 10) can be used to assess the web and email content accessed by individuals. </a:t>
            </a:r>
            <a:endParaRPr lang="en-US" sz="1100" dirty="0">
              <a:effectLst/>
            </a:endParaRPr>
          </a:p>
          <a:p>
            <a:r>
              <a:rPr lang="en-US" sz="1200" b="1" dirty="0">
                <a:solidFill>
                  <a:srgbClr val="8C007F"/>
                </a:solidFill>
                <a:effectLst/>
                <a:latin typeface="HelveticaNeueLTW1G"/>
              </a:rPr>
              <a:t>5  </a:t>
            </a:r>
            <a:r>
              <a:rPr lang="en-US" sz="1200" b="1" dirty="0" err="1">
                <a:effectLst/>
                <a:latin typeface="SabonMTPro"/>
              </a:rPr>
              <a:t>Behavioural</a:t>
            </a:r>
            <a:r>
              <a:rPr lang="en-US" sz="1200" b="1" dirty="0">
                <a:effectLst/>
                <a:latin typeface="SabonMTPro"/>
              </a:rPr>
              <a:t> information (across multiple sites). </a:t>
            </a:r>
            <a:r>
              <a:rPr lang="en-US" sz="1200" dirty="0">
                <a:effectLst/>
                <a:latin typeface="SabonMTPro"/>
              </a:rPr>
              <a:t>This can potentially show how a user accesses multiple sites and responds to adverts across sites. Typically these data are col- </a:t>
            </a:r>
            <a:r>
              <a:rPr lang="en-US" sz="1200" dirty="0" err="1">
                <a:effectLst/>
                <a:latin typeface="SabonMTPro"/>
              </a:rPr>
              <a:t>lected</a:t>
            </a:r>
            <a:r>
              <a:rPr lang="en-US" sz="1200" dirty="0">
                <a:effectLst/>
                <a:latin typeface="SabonMTPro"/>
              </a:rPr>
              <a:t> and used through an anonymous profile based on cookie or IP addresses, which are not related to an individual. </a:t>
            </a:r>
            <a:endParaRPr lang="en-US" sz="1100" dirty="0">
              <a:effectLst/>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54</a:t>
            </a:fld>
            <a:endParaRPr lang="en-GB"/>
          </a:p>
        </p:txBody>
      </p:sp>
    </p:spTree>
    <p:extLst>
      <p:ext uri="{BB962C8B-B14F-4D97-AF65-F5344CB8AC3E}">
        <p14:creationId xmlns:p14="http://schemas.microsoft.com/office/powerpoint/2010/main" val="3037337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55</a:t>
            </a:fld>
            <a:endParaRPr lang="en-GB"/>
          </a:p>
        </p:txBody>
      </p:sp>
    </p:spTree>
    <p:extLst>
      <p:ext uri="{BB962C8B-B14F-4D97-AF65-F5344CB8AC3E}">
        <p14:creationId xmlns:p14="http://schemas.microsoft.com/office/powerpoint/2010/main" val="42674440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007FFF"/>
                </a:solidFill>
                <a:effectLst/>
                <a:latin typeface="Montserrat" pitchFamily="2" charset="77"/>
              </a:rPr>
              <a:t>Contract and distance-selling law </a:t>
            </a:r>
            <a:endParaRPr lang="en-US" dirty="0">
              <a:latin typeface="Montserrat" pitchFamily="2" charset="77"/>
            </a:endParaRPr>
          </a:p>
          <a:p>
            <a:r>
              <a:rPr lang="en-US" sz="1200" b="1" dirty="0">
                <a:effectLst/>
                <a:latin typeface="Montserrat" pitchFamily="2" charset="77"/>
              </a:rPr>
              <a:t>Distance-selling law </a:t>
            </a:r>
            <a:endParaRPr lang="en-US" dirty="0">
              <a:latin typeface="Montserrat" pitchFamily="2" charset="77"/>
            </a:endParaRPr>
          </a:p>
          <a:p>
            <a:r>
              <a:rPr lang="en-US" sz="1200" dirty="0">
                <a:effectLst/>
                <a:latin typeface="Montserrat" pitchFamily="2" charset="77"/>
              </a:rPr>
              <a:t>Legal requirements for providing information about the contractual agreement entered into between a merchant and customer for providing goods and services, including company information, pricing, additional costs and returns. </a:t>
            </a:r>
            <a:endParaRPr lang="en-US" dirty="0">
              <a:latin typeface="Montserrat" pitchFamily="2" charset="77"/>
            </a:endParaRPr>
          </a:p>
          <a:p>
            <a:endParaRPr lang="en-US" sz="1200" b="1" dirty="0">
              <a:solidFill>
                <a:srgbClr val="007FFF"/>
              </a:solidFill>
              <a:effectLst/>
              <a:latin typeface="Montserrat" pitchFamily="2" charset="77"/>
            </a:endParaRPr>
          </a:p>
          <a:p>
            <a:r>
              <a:rPr lang="en-US" sz="1200" b="1" dirty="0">
                <a:solidFill>
                  <a:srgbClr val="007FFF"/>
                </a:solidFill>
                <a:effectLst/>
                <a:latin typeface="Montserrat" pitchFamily="2" charset="77"/>
              </a:rPr>
              <a:t>Online advertising law </a:t>
            </a:r>
            <a:endParaRPr lang="en-US" dirty="0">
              <a:latin typeface="Montserrat" pitchFamily="2" charset="77"/>
            </a:endParaRPr>
          </a:p>
          <a:p>
            <a:r>
              <a:rPr lang="en-US" sz="1200" b="1" dirty="0">
                <a:effectLst/>
                <a:latin typeface="Montserrat" pitchFamily="2" charset="77"/>
              </a:rPr>
              <a:t>Native advertising </a:t>
            </a:r>
            <a:endParaRPr lang="en-US" dirty="0">
              <a:latin typeface="Montserrat" pitchFamily="2" charset="77"/>
            </a:endParaRPr>
          </a:p>
          <a:p>
            <a:r>
              <a:rPr lang="en-US" sz="1200" dirty="0">
                <a:effectLst/>
                <a:latin typeface="Montserrat" pitchFamily="2" charset="77"/>
              </a:rPr>
              <a:t>Online content that is integrated with publisher editorial content to promote or enhance a brand, such as a publisher article or social media update. Such content should be disclosed as advertising by law in many countries, and for this reason publishers refer to it as branded content. </a:t>
            </a:r>
            <a:endParaRPr lang="en-US" sz="1100" dirty="0">
              <a:latin typeface="Montserrat" pitchFamily="2" charset="77"/>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56</a:t>
            </a:fld>
            <a:endParaRPr lang="en-GB"/>
          </a:p>
        </p:txBody>
      </p:sp>
    </p:spTree>
    <p:extLst>
      <p:ext uri="{BB962C8B-B14F-4D97-AF65-F5344CB8AC3E}">
        <p14:creationId xmlns:p14="http://schemas.microsoft.com/office/powerpoint/2010/main" val="26859353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SabonMTPro"/>
              </a:rPr>
              <a:t>Political forces. </a:t>
            </a:r>
            <a:r>
              <a:rPr lang="en-US" sz="1200" dirty="0">
                <a:effectLst/>
                <a:latin typeface="SabonMTPro"/>
              </a:rPr>
              <a:t>National governments and transnational </a:t>
            </a:r>
            <a:r>
              <a:rPr lang="en-US" sz="1200" dirty="0" err="1">
                <a:effectLst/>
                <a:latin typeface="SabonMTPro"/>
              </a:rPr>
              <a:t>organisations</a:t>
            </a:r>
            <a:r>
              <a:rPr lang="en-US" sz="1200" dirty="0">
                <a:effectLst/>
                <a:latin typeface="SabonMTPro"/>
              </a:rPr>
              <a:t> have a role in determining the future adoption and control of telecommunications technology and the rules by which it is governed.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abonMTPro"/>
              </a:rPr>
              <a:t>The political environment is shaped by the interplay of government agencies, public opinion and consumer pressure groups, and industry-backed </a:t>
            </a:r>
            <a:r>
              <a:rPr lang="en-US" sz="1200" dirty="0" err="1">
                <a:effectLst/>
                <a:latin typeface="SabonMTPro"/>
              </a:rPr>
              <a:t>organisations</a:t>
            </a:r>
            <a:r>
              <a:rPr lang="en-US" sz="1200" dirty="0">
                <a:effectLst/>
                <a:latin typeface="SabonMTPro"/>
              </a:rPr>
              <a:t>. </a:t>
            </a:r>
            <a:endParaRPr lang="en-US" dirty="0"/>
          </a:p>
          <a:p>
            <a:endParaRPr lang="en-V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effectLst/>
                <a:latin typeface="Google Sans"/>
              </a:rPr>
            </a:br>
            <a:r>
              <a:rPr lang="en-US" dirty="0">
                <a:effectLst/>
                <a:latin typeface="Google Sans"/>
              </a:rPr>
              <a:t>​</a:t>
            </a:r>
            <a:r>
              <a:rPr lang="en-US" dirty="0" err="1">
                <a:solidFill>
                  <a:srgbClr val="3C4043"/>
                </a:solidFill>
                <a:effectLst/>
              </a:rPr>
              <a:t>Thuế</a:t>
            </a:r>
            <a:r>
              <a:rPr lang="en-US" dirty="0">
                <a:solidFill>
                  <a:srgbClr val="3C4043"/>
                </a:solidFill>
                <a:effectLst/>
              </a:rPr>
              <a:t> : </a:t>
            </a:r>
            <a:r>
              <a:rPr lang="en-US" sz="1200" dirty="0">
                <a:effectLst/>
                <a:latin typeface="SabonMTPro"/>
              </a:rPr>
              <a:t>The fear is that the internet may cause significant reductions in tax revenues to national or local governments if existing laws do not cover changes in purchasing patterns. </a:t>
            </a:r>
            <a:endParaRPr lang="en-US" dirty="0"/>
          </a:p>
          <a:p>
            <a:endParaRPr lang="en-US" dirty="0">
              <a:solidFill>
                <a:srgbClr val="3C4043"/>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3C4043"/>
                </a:solidFill>
                <a:effectLst/>
              </a:rPr>
              <a:t>Thẩm</a:t>
            </a:r>
            <a:r>
              <a:rPr lang="en-US" dirty="0">
                <a:solidFill>
                  <a:srgbClr val="3C4043"/>
                </a:solidFill>
                <a:effectLst/>
              </a:rPr>
              <a:t> </a:t>
            </a:r>
            <a:r>
              <a:rPr lang="en-US" dirty="0" err="1">
                <a:solidFill>
                  <a:srgbClr val="3C4043"/>
                </a:solidFill>
                <a:effectLst/>
              </a:rPr>
              <a:t>quyền</a:t>
            </a:r>
            <a:r>
              <a:rPr lang="en-US" dirty="0">
                <a:solidFill>
                  <a:srgbClr val="3C4043"/>
                </a:solidFill>
                <a:effectLst/>
              </a:rPr>
              <a:t> </a:t>
            </a:r>
            <a:r>
              <a:rPr lang="en-US" dirty="0" err="1">
                <a:solidFill>
                  <a:srgbClr val="3C4043"/>
                </a:solidFill>
                <a:effectLst/>
              </a:rPr>
              <a:t>về</a:t>
            </a:r>
            <a:r>
              <a:rPr lang="en-US" dirty="0">
                <a:solidFill>
                  <a:srgbClr val="3C4043"/>
                </a:solidFill>
                <a:effectLst/>
              </a:rPr>
              <a:t> </a:t>
            </a:r>
            <a:r>
              <a:rPr lang="en-US" dirty="0" err="1">
                <a:solidFill>
                  <a:srgbClr val="3C4043"/>
                </a:solidFill>
                <a:effectLst/>
              </a:rPr>
              <a:t>thuế</a:t>
            </a:r>
            <a:r>
              <a:rPr lang="en-US" dirty="0">
                <a:solidFill>
                  <a:srgbClr val="3C4043"/>
                </a:solidFill>
                <a:effectLst/>
              </a:rPr>
              <a:t>: </a:t>
            </a:r>
            <a:r>
              <a:rPr lang="en-US" sz="1200" dirty="0">
                <a:effectLst/>
                <a:latin typeface="SabonMTPro"/>
              </a:rPr>
              <a:t>Tax jurisdiction determines which country gets the tax income from a transaction. Under the current system of international tax treaties, the right to tax is divided between the </a:t>
            </a:r>
            <a:r>
              <a:rPr lang="en-US" sz="1200" dirty="0" err="1">
                <a:effectLst/>
                <a:latin typeface="SabonMTPro"/>
              </a:rPr>
              <a:t>coun</a:t>
            </a:r>
            <a:r>
              <a:rPr lang="en-US" sz="1200" dirty="0">
                <a:effectLst/>
                <a:latin typeface="SabonMTPro"/>
              </a:rPr>
              <a:t>- try where the enterprise that receives the income is resident (‘residence’ country) and that from which the enterprise derives that income (‘source’ country). Laws on taxation are rapidly evolving and vary dramatically between countries. </a:t>
            </a:r>
            <a:endParaRPr lang="en-US" dirty="0">
              <a:effectLst/>
            </a:endParaRPr>
          </a:p>
          <a:p>
            <a:endParaRPr lang="vi-VN" dirty="0">
              <a:solidFill>
                <a:srgbClr val="3C4043"/>
              </a:solidFill>
              <a:effectLst/>
            </a:endParaRPr>
          </a:p>
          <a:p>
            <a:r>
              <a:rPr lang="vi-VN" dirty="0">
                <a:solidFill>
                  <a:srgbClr val="3C4043"/>
                </a:solidFill>
                <a:effectLst/>
              </a:rPr>
              <a:t>Cơ quan có thẩm quyền về thuế xác định quốc gia nào nhận được thu nhập từ thuế từ một giao dịch. Theo hệ thống các hiệp định thuế quốc tế hiện hành, quyền đánh thuế được phân chia giữa quốc gia nơi doanh nghiệp nhận thu nhập là cư dân (quốc gia 'cư trú') và quốc gia nơi doanh nghiệp có thu nhập đó (quốc gia 'nguồn') . Luật thuế đang phát triển nhanh chóng và khác nhau đáng kể giữa các quốc gia.</a:t>
            </a:r>
            <a:endParaRPr lang="en-US" dirty="0">
              <a:solidFill>
                <a:srgbClr val="3C4043"/>
              </a:solidFill>
              <a:effectLst/>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57</a:t>
            </a:fld>
            <a:endParaRPr lang="en-GB"/>
          </a:p>
        </p:txBody>
      </p:sp>
    </p:spTree>
    <p:extLst>
      <p:ext uri="{BB962C8B-B14F-4D97-AF65-F5344CB8AC3E}">
        <p14:creationId xmlns:p14="http://schemas.microsoft.com/office/powerpoint/2010/main" val="415143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b="1" dirty="0">
                <a:solidFill>
                  <a:srgbClr val="007FFF"/>
                </a:solidFill>
                <a:effectLst/>
                <a:latin typeface="Montserrat" pitchFamily="2" charset="77"/>
              </a:rPr>
              <a:t>Situation analysis </a:t>
            </a:r>
            <a:endParaRPr lang="en-US" sz="1100" dirty="0">
              <a:latin typeface="Montserrat" pitchFamily="2" charset="77"/>
            </a:endParaRPr>
          </a:p>
          <a:p>
            <a:r>
              <a:rPr lang="en-US" sz="1200" dirty="0">
                <a:effectLst/>
                <a:latin typeface="Montserrat" pitchFamily="2" charset="77"/>
              </a:rPr>
              <a:t>Collection and review of information about an </a:t>
            </a:r>
            <a:r>
              <a:rPr lang="en-US" sz="1200" dirty="0" err="1">
                <a:effectLst/>
                <a:latin typeface="Montserrat" pitchFamily="2" charset="77"/>
              </a:rPr>
              <a:t>organisation’s</a:t>
            </a:r>
            <a:r>
              <a:rPr lang="en-US" sz="1200" dirty="0">
                <a:effectLst/>
                <a:latin typeface="Montserrat" pitchFamily="2" charset="77"/>
              </a:rPr>
              <a:t> internal processes and resources and external marketplace factors in order to inform strategy definition. </a:t>
            </a:r>
            <a:endParaRPr lang="en-US" sz="1100" dirty="0">
              <a:latin typeface="Montserrat" pitchFamily="2" charset="77"/>
            </a:endParaRPr>
          </a:p>
          <a:p>
            <a:endParaRPr lang="en-VN" dirty="0"/>
          </a:p>
          <a:p>
            <a:r>
              <a:rPr lang="en-US" sz="1200" b="1" dirty="0">
                <a:solidFill>
                  <a:srgbClr val="007FFF"/>
                </a:solidFill>
                <a:effectLst/>
                <a:latin typeface="Montserrat" pitchFamily="2" charset="77"/>
              </a:rPr>
              <a:t>Micro-environment </a:t>
            </a:r>
            <a:endParaRPr lang="en-US" dirty="0">
              <a:latin typeface="Montserrat" pitchFamily="2" charset="77"/>
            </a:endParaRPr>
          </a:p>
          <a:p>
            <a:r>
              <a:rPr lang="en-US" sz="1200" dirty="0">
                <a:effectLst/>
                <a:latin typeface="Montserrat" pitchFamily="2" charset="77"/>
              </a:rPr>
              <a:t>The </a:t>
            </a:r>
            <a:r>
              <a:rPr lang="en-US" sz="1200" i="1" dirty="0">
                <a:effectLst/>
                <a:latin typeface="Montserrat" pitchFamily="2" charset="77"/>
              </a:rPr>
              <a:t>players </a:t>
            </a:r>
            <a:r>
              <a:rPr lang="en-US" sz="1200" dirty="0">
                <a:effectLst/>
                <a:latin typeface="Montserrat" pitchFamily="2" charset="77"/>
              </a:rPr>
              <a:t>(actors) and their interactions, which influence how an </a:t>
            </a:r>
            <a:r>
              <a:rPr lang="en-US" sz="1200" dirty="0" err="1">
                <a:effectLst/>
                <a:latin typeface="Montserrat" pitchFamily="2" charset="77"/>
              </a:rPr>
              <a:t>organisation</a:t>
            </a:r>
            <a:r>
              <a:rPr lang="en-US" sz="1200" dirty="0">
                <a:effectLst/>
                <a:latin typeface="Montserrat" pitchFamily="2" charset="77"/>
              </a:rPr>
              <a:t> responds in its marketplace. </a:t>
            </a:r>
            <a:endParaRPr lang="en-US" dirty="0">
              <a:latin typeface="Montserrat" pitchFamily="2" charset="77"/>
            </a:endParaRPr>
          </a:p>
          <a:p>
            <a:r>
              <a:rPr lang="en-US" sz="1200" b="1" dirty="0">
                <a:solidFill>
                  <a:srgbClr val="007FFF"/>
                </a:solidFill>
                <a:effectLst/>
                <a:latin typeface="Montserrat" pitchFamily="2" charset="77"/>
              </a:rPr>
              <a:t>Macro-environment </a:t>
            </a:r>
            <a:endParaRPr lang="en-US" dirty="0">
              <a:latin typeface="Montserrat" pitchFamily="2" charset="77"/>
            </a:endParaRPr>
          </a:p>
          <a:p>
            <a:r>
              <a:rPr lang="en-US" sz="1200" dirty="0">
                <a:effectLst/>
                <a:latin typeface="Montserrat" pitchFamily="2" charset="77"/>
              </a:rPr>
              <a:t>Broad forces affecting all </a:t>
            </a:r>
            <a:r>
              <a:rPr lang="en-US" sz="1200" dirty="0" err="1">
                <a:effectLst/>
                <a:latin typeface="Montserrat" pitchFamily="2" charset="77"/>
              </a:rPr>
              <a:t>organisations</a:t>
            </a:r>
            <a:r>
              <a:rPr lang="en-US" sz="1200" dirty="0">
                <a:effectLst/>
                <a:latin typeface="Montserrat" pitchFamily="2" charset="77"/>
              </a:rPr>
              <a:t> in the marketplace, including social, technological, economic, political, legal and ecological influences. </a:t>
            </a:r>
          </a:p>
          <a:p>
            <a:endParaRPr lang="en-US" sz="1200" dirty="0">
              <a:effectLst/>
              <a:latin typeface="Montserrat" pitchFamily="2" charset="77"/>
            </a:endParaRPr>
          </a:p>
          <a:p>
            <a:pPr>
              <a:buFont typeface="+mj-lt"/>
              <a:buAutoNum type="arabicPeriod"/>
            </a:pPr>
            <a:r>
              <a:rPr lang="en-US" sz="1800" b="1">
                <a:effectLst/>
                <a:latin typeface="SabonMTPro"/>
              </a:rPr>
              <a:t>Customer analysis. </a:t>
            </a:r>
            <a:r>
              <a:rPr lang="en-US" sz="1800">
                <a:effectLst/>
                <a:latin typeface="SabonMTPro"/>
              </a:rPr>
              <a:t>Digital marketing propositions and communications should be based around the customer – their characteristics, technology usage, behaviours, needs and wants. </a:t>
            </a:r>
            <a:endParaRPr lang="en-US">
              <a:effectLst/>
            </a:endParaRPr>
          </a:p>
          <a:p>
            <a:pPr>
              <a:buFont typeface="+mj-lt"/>
              <a:buAutoNum type="arabicPeriod"/>
            </a:pPr>
            <a:r>
              <a:rPr lang="en-US" sz="1800" b="1">
                <a:solidFill>
                  <a:srgbClr val="8C007F"/>
                </a:solidFill>
                <a:effectLst/>
                <a:latin typeface="HelveticaNeueLTW1G"/>
              </a:rPr>
              <a:t>B  </a:t>
            </a:r>
            <a:r>
              <a:rPr lang="en-US" sz="1800" b="1">
                <a:effectLst/>
                <a:latin typeface="SabonMTPro"/>
              </a:rPr>
              <a:t>Marketplace analysis. </a:t>
            </a:r>
            <a:r>
              <a:rPr lang="en-US" sz="1800">
                <a:effectLst/>
                <a:latin typeface="SabonMTPro"/>
              </a:rPr>
              <a:t>Including intermediaries, influencers and potential partners. This involves identifying and reviewing the main online influences on purchase behav- iour. There are many influences to consider, including search engines, publisher media sites, blogs, review sites and social networks. Marketplace analysis also involves review- ing opportunities and threats from digital media and technology, including new busi- ness and revenue models. </a:t>
            </a:r>
            <a:endParaRPr lang="en-US">
              <a:effectLst/>
            </a:endParaRPr>
          </a:p>
          <a:p>
            <a:pPr>
              <a:buFont typeface="+mj-lt"/>
              <a:buAutoNum type="arabicPeriod"/>
            </a:pPr>
            <a:r>
              <a:rPr lang="en-US" sz="1800" b="1">
                <a:solidFill>
                  <a:srgbClr val="8C007F"/>
                </a:solidFill>
                <a:effectLst/>
                <a:latin typeface="HelveticaNeueLTW1G"/>
              </a:rPr>
              <a:t>C  </a:t>
            </a:r>
            <a:r>
              <a:rPr lang="en-US" sz="1800" b="1">
                <a:effectLst/>
                <a:latin typeface="SabonMTPro"/>
              </a:rPr>
              <a:t>Competitor benchmarking. </a:t>
            </a:r>
            <a:r>
              <a:rPr lang="en-US" sz="1800">
                <a:effectLst/>
                <a:latin typeface="SabonMTPro"/>
              </a:rPr>
              <a:t>It is essential to understand how organisations compete in a particular marketplace; benchmarking customer propositions and communications activities against direct and indirect competitors and out-of-sector businesses can iden- tify opportunities for new approaches and digital marketing activities that need to be improved. </a:t>
            </a:r>
            <a:endParaRPr lang="en-US">
              <a:effectLst/>
            </a:endParaRPr>
          </a:p>
          <a:p>
            <a:pPr>
              <a:buFont typeface="+mj-lt"/>
              <a:buAutoNum type="arabicPeriod"/>
            </a:pPr>
            <a:r>
              <a:rPr lang="en-US" sz="1800" b="1">
                <a:solidFill>
                  <a:srgbClr val="8C007F"/>
                </a:solidFill>
                <a:effectLst/>
                <a:latin typeface="HelveticaNeueLTW1G"/>
              </a:rPr>
              <a:t>D  </a:t>
            </a:r>
            <a:r>
              <a:rPr lang="en-US" sz="1800" b="1">
                <a:effectLst/>
                <a:latin typeface="SabonMTPro"/>
              </a:rPr>
              <a:t>Wider macro-environment. </a:t>
            </a:r>
            <a:r>
              <a:rPr lang="en-US" sz="1800">
                <a:effectLst/>
                <a:latin typeface="SabonMTPro"/>
              </a:rPr>
              <a:t>These are the broader strategic influences we cover in Chapter 3, including social, legal, environmental, political and technological influences. </a:t>
            </a:r>
            <a:endParaRPr lang="en-US">
              <a:effectLst/>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sz="1800" b="1">
                <a:solidFill>
                  <a:srgbClr val="8C007F"/>
                </a:solidFill>
                <a:effectLst/>
                <a:latin typeface="HelveticaNeueLTW1G"/>
              </a:rPr>
              <a:t>E  </a:t>
            </a:r>
            <a:r>
              <a:rPr lang="en-US" sz="1800" b="1">
                <a:effectLst/>
                <a:latin typeface="SabonMTPro"/>
              </a:rPr>
              <a:t>Internal review. </a:t>
            </a:r>
            <a:r>
              <a:rPr lang="en-US" sz="1800">
                <a:effectLst/>
                <a:latin typeface="SabonMTPro"/>
              </a:rPr>
              <a:t>Another major part of the situation involves an inward-looking internal review of the effectiveness of existing digital marketing approaches. This will include reviewing current results from digital marketing by review of key performance indica- tors (KPIs) and dashboards, and the organisational capabilities and processes used to manage digital marketing, summarised as strengths and weaknesses. We explain how to review performance by selecting relevant goals and KPIs in Chapter 4 (digital strategy) and Chapter 10 (digital analytics). </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lang="en-US" sz="1800">
              <a:effectLst/>
              <a:latin typeface="SabonMTPro"/>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lang="en-US" sz="1800">
              <a:effectLst/>
              <a:latin typeface="SabonMTPro"/>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sz="1800">
                <a:effectLst/>
                <a:latin typeface="SabonMTPro"/>
              </a:rPr>
              <a:t>The major online players, sometimes known collectively as FAMGA (Facebook, Apple, Microsoft, Google and Amazon), have developed and continually evolve their own proprietary infra- structure or </a:t>
            </a:r>
            <a:r>
              <a:rPr lang="en-US" sz="1800" b="1">
                <a:solidFill>
                  <a:srgbClr val="007FFF"/>
                </a:solidFill>
                <a:effectLst/>
                <a:latin typeface="HelveticaNeueLTW1G"/>
              </a:rPr>
              <a:t>online market ecosystems </a:t>
            </a:r>
            <a:r>
              <a:rPr lang="en-US" sz="1800">
                <a:effectLst/>
                <a:latin typeface="SabonMTPro"/>
              </a:rPr>
              <a:t>or digital platforms that enable interactions with consumers via the 7Ds of digital marketing we introduced in Chapter 1, i.e. digital goals, digital audiences, digital devices, digital platforms, digital media, digital data and digital technology, giving opportunities to enhance the customer experience and extend the firms’ reach and influence. For example, Facebook uses APIs (i.e. Graph and Marketing) that enable companies to create audience profiles and run digital marketing campaigns via marketing technology services that use these APIs. The various functions of these APIs are to facilitate greater levels of automated interactions between Facebook users’ newsfeeds and profile pages. All the FAMGA companies have also been active in devel- oping digital mobile and smart home devices, which give new opportunities to market to audiences. </a:t>
            </a:r>
            <a:endParaRPr lang="en-US">
              <a:effectLst/>
            </a:endParaRPr>
          </a:p>
          <a:p>
            <a:endParaRPr lang="en-US" dirty="0">
              <a:latin typeface="Montserrat" pitchFamily="2" charset="77"/>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6</a:t>
            </a:fld>
            <a:endParaRPr lang="en-GB"/>
          </a:p>
        </p:txBody>
      </p:sp>
    </p:spTree>
    <p:extLst>
      <p:ext uri="{BB962C8B-B14F-4D97-AF65-F5344CB8AC3E}">
        <p14:creationId xmlns:p14="http://schemas.microsoft.com/office/powerpoint/2010/main" val="1438390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SabonMTPro"/>
              </a:rPr>
              <a:t>Social forces. </a:t>
            </a:r>
            <a:r>
              <a:rPr lang="en-US" sz="1200" dirty="0">
                <a:effectLst/>
                <a:latin typeface="SabonMTPro"/>
              </a:rPr>
              <a:t>Cultural diversity among digital communities influences use of the digital development, devices and platforms and the services that businesses provide online.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SabonMTPro"/>
            </a:endParaRPr>
          </a:p>
          <a:p>
            <a:r>
              <a:rPr lang="en-US" sz="1200" b="1" dirty="0">
                <a:solidFill>
                  <a:srgbClr val="007FFF"/>
                </a:solidFill>
                <a:effectLst/>
                <a:latin typeface="HelveticaNeueLTW1G"/>
              </a:rPr>
              <a:t>Social exclusion </a:t>
            </a:r>
            <a:endParaRPr lang="en-US" dirty="0"/>
          </a:p>
          <a:p>
            <a:r>
              <a:rPr lang="en-US" sz="1200" dirty="0">
                <a:effectLst/>
                <a:latin typeface="HelveticaNeueLTW1G"/>
              </a:rPr>
              <a:t>Part of society is excluded from the facilities available to the remainder.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7FFF"/>
                </a:solidFill>
                <a:effectLst/>
                <a:latin typeface="HelveticaNeueLTW1G"/>
              </a:rPr>
              <a:t>Digital minimalism and digital addiction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Chủ</a:t>
            </a:r>
            <a:r>
              <a:rPr lang="en-US" dirty="0">
                <a:effectLst/>
              </a:rPr>
              <a:t> </a:t>
            </a:r>
            <a:r>
              <a:rPr lang="en-US" dirty="0" err="1">
                <a:effectLst/>
              </a:rPr>
              <a:t>nghĩa</a:t>
            </a:r>
            <a:r>
              <a:rPr lang="en-US" dirty="0">
                <a:effectLst/>
              </a:rPr>
              <a:t> </a:t>
            </a:r>
            <a:r>
              <a:rPr lang="en-US" dirty="0" err="1">
                <a:effectLst/>
              </a:rPr>
              <a:t>tối</a:t>
            </a:r>
            <a:r>
              <a:rPr lang="en-US" dirty="0">
                <a:effectLst/>
              </a:rPr>
              <a:t> </a:t>
            </a:r>
            <a:r>
              <a:rPr lang="en-US" dirty="0" err="1">
                <a:effectLst/>
              </a:rPr>
              <a:t>giản</a:t>
            </a:r>
            <a:r>
              <a:rPr lang="en-US" dirty="0">
                <a:effectLst/>
              </a:rPr>
              <a:t> </a:t>
            </a:r>
            <a:r>
              <a:rPr lang="en-US" dirty="0" err="1">
                <a:effectLst/>
              </a:rPr>
              <a:t>kỹ</a:t>
            </a:r>
            <a:r>
              <a:rPr lang="en-US" dirty="0">
                <a:effectLst/>
              </a:rPr>
              <a:t> </a:t>
            </a:r>
            <a:r>
              <a:rPr lang="en-US" dirty="0" err="1">
                <a:effectLst/>
              </a:rPr>
              <a:t>thuật</a:t>
            </a:r>
            <a:r>
              <a:rPr lang="en-US" dirty="0">
                <a:effectLst/>
              </a:rPr>
              <a:t> </a:t>
            </a:r>
            <a:r>
              <a:rPr lang="en-US" dirty="0" err="1">
                <a:effectLst/>
              </a:rPr>
              <a:t>số</a:t>
            </a:r>
            <a:r>
              <a:rPr lang="en-US" dirty="0">
                <a:effectLst/>
              </a:rPr>
              <a:t> </a:t>
            </a:r>
            <a:r>
              <a:rPr lang="en-US" dirty="0" err="1">
                <a:effectLst/>
              </a:rPr>
              <a:t>và</a:t>
            </a:r>
            <a:r>
              <a:rPr lang="en-US" dirty="0">
                <a:effectLst/>
              </a:rPr>
              <a:t> </a:t>
            </a:r>
            <a:r>
              <a:rPr lang="en-US" dirty="0" err="1">
                <a:effectLst/>
              </a:rPr>
              <a:t>chứng</a:t>
            </a:r>
            <a:r>
              <a:rPr lang="en-US" dirty="0">
                <a:effectLst/>
              </a:rPr>
              <a:t> </a:t>
            </a:r>
            <a:r>
              <a:rPr lang="en-US" dirty="0" err="1">
                <a:effectLst/>
              </a:rPr>
              <a:t>nghiện</a:t>
            </a:r>
            <a:r>
              <a:rPr lang="en-US" dirty="0">
                <a:effectLst/>
              </a:rPr>
              <a:t> </a:t>
            </a:r>
            <a:r>
              <a:rPr lang="en-US" dirty="0" err="1">
                <a:effectLst/>
              </a:rPr>
              <a:t>kỹ</a:t>
            </a:r>
            <a:r>
              <a:rPr lang="en-US" dirty="0">
                <a:effectLst/>
              </a:rPr>
              <a:t> </a:t>
            </a:r>
            <a:r>
              <a:rPr lang="en-US" dirty="0" err="1">
                <a:effectLst/>
              </a:rPr>
              <a:t>thuật</a:t>
            </a:r>
            <a:r>
              <a:rPr lang="en-US" dirty="0">
                <a:effectLst/>
              </a:rPr>
              <a:t> </a:t>
            </a:r>
            <a:r>
              <a:rPr lang="en-US" dirty="0" err="1">
                <a:effectLst/>
              </a:rPr>
              <a:t>số</a:t>
            </a:r>
            <a:endParaRPr lang="en-US" dirty="0">
              <a:effectLst/>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58</a:t>
            </a:fld>
            <a:endParaRPr lang="en-GB"/>
          </a:p>
        </p:txBody>
      </p:sp>
    </p:spTree>
    <p:extLst>
      <p:ext uri="{BB962C8B-B14F-4D97-AF65-F5344CB8AC3E}">
        <p14:creationId xmlns:p14="http://schemas.microsoft.com/office/powerpoint/2010/main" val="14623901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SabonMTPro"/>
              </a:rPr>
              <a:t>Economic forces. </a:t>
            </a:r>
            <a:r>
              <a:rPr lang="en-US" sz="1200" dirty="0">
                <a:effectLst/>
                <a:latin typeface="SabonMTPro"/>
              </a:rPr>
              <a:t>These cause variation in economic conditions and affect trading opportunities, influence consumer spending and business performance, and have significant </a:t>
            </a:r>
            <a:r>
              <a:rPr lang="en-US" sz="1200" dirty="0">
                <a:solidFill>
                  <a:srgbClr val="8C007F"/>
                </a:solidFill>
                <a:effectLst/>
                <a:latin typeface="SabonMTPro"/>
              </a:rPr>
              <a:t> </a:t>
            </a:r>
            <a:r>
              <a:rPr lang="en-US" sz="1200" dirty="0">
                <a:effectLst/>
                <a:latin typeface="SabonMTPro"/>
              </a:rPr>
              <a:t>implications for digital marketing planning.</a:t>
            </a:r>
            <a:br>
              <a:rPr lang="en-US" sz="1200" dirty="0">
                <a:effectLst/>
                <a:latin typeface="SabonMTPro"/>
              </a:rPr>
            </a:br>
            <a:endParaRPr lang="en-US" sz="1200" dirty="0">
              <a:effectLst/>
              <a:latin typeface="SabonMTPro"/>
            </a:endParaRPr>
          </a:p>
          <a:p>
            <a:r>
              <a:rPr lang="en-GB" dirty="0"/>
              <a:t>Economic growths</a:t>
            </a:r>
          </a:p>
          <a:p>
            <a:r>
              <a:rPr lang="en-GB" dirty="0"/>
              <a:t>Market growth and employment </a:t>
            </a:r>
          </a:p>
          <a:p>
            <a:pPr marL="276225" indent="-276225">
              <a:buClr>
                <a:srgbClr val="007BA4"/>
              </a:buClr>
              <a:buFont typeface="Arial" panose="020B0604020202020204" pitchFamily="34" charset="0"/>
              <a:buChar char="•"/>
            </a:pPr>
            <a:r>
              <a:rPr lang="en-GB" dirty="0"/>
              <a:t>Interest and exchange rates</a:t>
            </a:r>
          </a:p>
          <a:p>
            <a:pPr marL="276225" indent="-276225">
              <a:buClr>
                <a:srgbClr val="007BA4"/>
              </a:buClr>
              <a:buFont typeface="Arial" panose="020B0604020202020204" pitchFamily="34" charset="0"/>
              <a:buChar char="•"/>
            </a:pPr>
            <a:r>
              <a:rPr lang="en-GB" dirty="0"/>
              <a:t>Globalization </a:t>
            </a:r>
          </a:p>
          <a:p>
            <a:r>
              <a:rPr lang="en-GB" dirty="0"/>
              <a:t>Economic disruption</a:t>
            </a:r>
          </a:p>
          <a:p>
            <a:endParaRPr lang="en-US" dirty="0"/>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59</a:t>
            </a:fld>
            <a:endParaRPr lang="en-GB"/>
          </a:p>
        </p:txBody>
      </p:sp>
    </p:spTree>
    <p:extLst>
      <p:ext uri="{BB962C8B-B14F-4D97-AF65-F5344CB8AC3E}">
        <p14:creationId xmlns:p14="http://schemas.microsoft.com/office/powerpoint/2010/main" val="4019126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r>
              <a:rPr lang="en-US" sz="1200" dirty="0">
                <a:effectLst/>
                <a:latin typeface="SabonMTPro"/>
              </a:rPr>
              <a:t>n the digital world, changes in market forces are increasingly rapid. Firms should respond to these changes, emerging opportunities and threats by developing strategic agility. </a:t>
            </a:r>
          </a:p>
          <a:p>
            <a:pPr>
              <a:buFont typeface="+mj-lt"/>
              <a:buAutoNum type="arabicPeriod"/>
            </a:pPr>
            <a:r>
              <a:rPr lang="en-US" sz="1200" dirty="0">
                <a:effectLst/>
                <a:latin typeface="SabonMTPro"/>
              </a:rPr>
              <a:t>For the professional digital marketer, the most important task is to carry out a regular assessment of the forces that are shaping the online marketing environment and identify which forces have implications for their own marketing planning and strategic initiatives. </a:t>
            </a:r>
            <a:endParaRPr lang="en-US" dirty="0">
              <a:effectLst/>
            </a:endParaRPr>
          </a:p>
          <a:p>
            <a:pPr>
              <a:buFont typeface="+mj-lt"/>
              <a:buAutoNum type="arabicPeriod"/>
            </a:pPr>
            <a:r>
              <a:rPr lang="en-US" sz="1200" dirty="0">
                <a:effectLst/>
                <a:latin typeface="SabonMTPro"/>
              </a:rPr>
              <a:t>The forces listed have a different level of importance in influencing digital marketing activities. The main reason for keeping track of changes in the macro-environment is to be aware of how changes in social </a:t>
            </a:r>
            <a:r>
              <a:rPr lang="en-US" sz="1200" dirty="0" err="1">
                <a:effectLst/>
                <a:latin typeface="SabonMTPro"/>
              </a:rPr>
              <a:t>behaviour</a:t>
            </a:r>
            <a:r>
              <a:rPr lang="en-US" sz="1200" dirty="0">
                <a:effectLst/>
                <a:latin typeface="SabonMTPro"/>
              </a:rPr>
              <a:t>, new laws and technological innovation can create opportunities or threats. </a:t>
            </a:r>
            <a:r>
              <a:rPr lang="en-US" sz="1200" dirty="0" err="1">
                <a:effectLst/>
                <a:latin typeface="SabonMTPro"/>
              </a:rPr>
              <a:t>Organisations</a:t>
            </a:r>
            <a:r>
              <a:rPr lang="en-US" sz="1200" dirty="0">
                <a:effectLst/>
                <a:latin typeface="SabonMTPro"/>
              </a:rPr>
              <a:t> that monitor and respond effectively to their macro- environment can create differentiation and competitive advantages that enable the business to survive and prosper. So, in this chapter our attention is on those forces that have the greatest direct impact on digital marketing and for which practical knowledge is required when working in marketing. </a:t>
            </a:r>
          </a:p>
          <a:p>
            <a:pPr>
              <a:buFont typeface="+mj-lt"/>
              <a:buAutoNum type="arabicPeriod"/>
            </a:pPr>
            <a:endParaRPr lang="en-US" sz="1200" dirty="0">
              <a:effectLst/>
              <a:latin typeface="SabonMTPro"/>
            </a:endParaRPr>
          </a:p>
          <a:p>
            <a:pPr>
              <a:buFont typeface="+mj-lt"/>
              <a:buAutoNum type="arabicPeriod"/>
            </a:pPr>
            <a:r>
              <a:rPr lang="vi-VN" dirty="0">
                <a:effectLst/>
              </a:rPr>
              <a:t>Sự linh hoạt về mặt chiến lược</a:t>
            </a:r>
          </a:p>
          <a:p>
            <a:pPr>
              <a:buFont typeface="+mj-lt"/>
              <a:buNone/>
            </a:pPr>
            <a:r>
              <a:rPr lang="vi-VN" dirty="0">
                <a:effectLst/>
              </a:rPr>
              <a:t>Khả năng đổi mới và nhờ đó đạt được lợi thế cạnh tranh trong thị trường bằng cách theo dõi những thay đổi trong thị trường của tổ chức và sau đó đánh giá hiệu quả các chiến lược thay thế, lựa chọn, xem xét và triển khai các chiến lược ứng viên phù hợp.</a:t>
            </a:r>
            <a:endParaRPr lang="en-US" dirty="0">
              <a:effectLst/>
            </a:endParaRP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7</a:t>
            </a:fld>
            <a:endParaRPr lang="en-GB"/>
          </a:p>
        </p:txBody>
      </p:sp>
    </p:spTree>
    <p:extLst>
      <p:ext uri="{BB962C8B-B14F-4D97-AF65-F5344CB8AC3E}">
        <p14:creationId xmlns:p14="http://schemas.microsoft.com/office/powerpoint/2010/main" val="4112172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10000"/>
              </a:lnSpc>
              <a:buFont typeface="Arial" panose="020B0604020202020204" pitchFamily="34" charset="0"/>
              <a:buChar char="•"/>
            </a:pPr>
            <a:r>
              <a:rPr lang="en-US" dirty="0">
                <a:effectLst/>
                <a:latin typeface="Helvetica Neue" panose="02000503000000020004" pitchFamily="2" charset="0"/>
              </a:rPr>
              <a:t>Review changes to business and revenue models enabled by digital markets  </a:t>
            </a:r>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8</a:t>
            </a:fld>
            <a:endParaRPr lang="en-GB"/>
          </a:p>
        </p:txBody>
      </p:sp>
    </p:spTree>
    <p:extLst>
      <p:ext uri="{BB962C8B-B14F-4D97-AF65-F5344CB8AC3E}">
        <p14:creationId xmlns:p14="http://schemas.microsoft.com/office/powerpoint/2010/main" val="2259355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r>
              <a:rPr lang="en-US" sz="1200" b="1" dirty="0">
                <a:solidFill>
                  <a:srgbClr val="007FFF"/>
                </a:solidFill>
                <a:effectLst/>
                <a:latin typeface="HelveticaNeueLTW1G"/>
              </a:rPr>
              <a:t>Online market ecosystem</a:t>
            </a:r>
            <a:br>
              <a:rPr lang="en-US" sz="1200" b="1" dirty="0">
                <a:solidFill>
                  <a:srgbClr val="007FFF"/>
                </a:solidFill>
                <a:effectLst/>
                <a:latin typeface="HelveticaNeueLTW1G"/>
              </a:rPr>
            </a:br>
            <a:r>
              <a:rPr lang="en-US" sz="1200" dirty="0">
                <a:effectLst/>
                <a:latin typeface="HelveticaNeueLTW1G"/>
              </a:rPr>
              <a:t>Interactions between different online systems related to a specific hardware or software technology, which may be independent or developed by a particular brand. </a:t>
            </a:r>
            <a:endParaRPr lang="en-US" dirty="0"/>
          </a:p>
          <a:p>
            <a:endParaRPr lang="en-V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abonMTPro"/>
              </a:rPr>
              <a:t>The major online players, sometimes known collectively as FAMGA (Facebook, Apple, Microsoft, Google and Amazon), have developed and continually evolve their own proprietary infra- structure or </a:t>
            </a:r>
            <a:r>
              <a:rPr lang="en-US" sz="1800" b="1" dirty="0">
                <a:solidFill>
                  <a:srgbClr val="007FFF"/>
                </a:solidFill>
                <a:effectLst/>
                <a:latin typeface="HelveticaNeueLTW1G"/>
              </a:rPr>
              <a:t>online market ecosystems </a:t>
            </a:r>
            <a:r>
              <a:rPr lang="en-US" sz="1800" dirty="0">
                <a:effectLst/>
                <a:latin typeface="SabonMTPro"/>
              </a:rPr>
              <a:t>or digital platforms that enable interactions with consumers via the 7Ds of digital marketing we introduced in Chapter 1, i.e. digital goals, digital audiences, digital devices, digital platforms, digital media, digital data and digital technology, giving opportunities to enhance the customer experience and extend the firms’ reach and influence. For example, Facebook uses APIs (i.e. Graph and Marketing) that enable companies to create audience profiles and run digital marketing campaigns via marketing technology services that use these APIs. The various functions of these APIs are to facilitate greater levels of automated interactions between Facebook users’ newsfeeds and profile pages. All the FAMGA companies have also been active in </a:t>
            </a:r>
            <a:r>
              <a:rPr lang="en-US" sz="1800" dirty="0" err="1">
                <a:effectLst/>
                <a:latin typeface="SabonMTPro"/>
              </a:rPr>
              <a:t>devel</a:t>
            </a:r>
            <a:r>
              <a:rPr lang="en-US" sz="1800" dirty="0">
                <a:effectLst/>
                <a:latin typeface="SabonMTPro"/>
              </a:rPr>
              <a:t>- oping digital mobile and smart home devices, which give new opportunities to market to audiences. </a:t>
            </a:r>
            <a:endParaRPr lang="en-US" dirty="0"/>
          </a:p>
          <a:p>
            <a:endParaRPr lang="en-VN" dirty="0"/>
          </a:p>
        </p:txBody>
      </p:sp>
      <p:sp>
        <p:nvSpPr>
          <p:cNvPr id="4" name="Slide Number Placeholder 3"/>
          <p:cNvSpPr>
            <a:spLocks noGrp="1"/>
          </p:cNvSpPr>
          <p:nvPr>
            <p:ph type="sldNum" sz="quarter" idx="5"/>
          </p:nvPr>
        </p:nvSpPr>
        <p:spPr/>
        <p:txBody>
          <a:bodyPr/>
          <a:lstStyle/>
          <a:p>
            <a:fld id="{C00C9930-0A10-4D51-BF8B-58A66CF9DE84}" type="slidenum">
              <a:rPr lang="en-GB" smtClean="0"/>
              <a:t>9</a:t>
            </a:fld>
            <a:endParaRPr lang="en-GB"/>
          </a:p>
        </p:txBody>
      </p:sp>
    </p:spTree>
    <p:extLst>
      <p:ext uri="{BB962C8B-B14F-4D97-AF65-F5344CB8AC3E}">
        <p14:creationId xmlns:p14="http://schemas.microsoft.com/office/powerpoint/2010/main" val="3572458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abonMTPro"/>
              </a:rPr>
              <a:t>To help understand customers’ interactions with physical and digital touchpoints, triggers and influences, journey maps can be used to </a:t>
            </a:r>
            <a:r>
              <a:rPr lang="en-US" sz="1200" dirty="0" err="1">
                <a:effectLst/>
                <a:latin typeface="SabonMTPro"/>
              </a:rPr>
              <a:t>summarise</a:t>
            </a:r>
            <a:r>
              <a:rPr lang="en-US" sz="1200" dirty="0">
                <a:effectLst/>
                <a:latin typeface="SabonMTPro"/>
              </a:rPr>
              <a:t> the </a:t>
            </a:r>
            <a:r>
              <a:rPr lang="en-US" sz="1200" dirty="0" err="1">
                <a:effectLst/>
                <a:latin typeface="SabonMTPro"/>
              </a:rPr>
              <a:t>behaviour</a:t>
            </a:r>
            <a:r>
              <a:rPr lang="en-US" sz="1200" dirty="0">
                <a:effectLst/>
                <a:latin typeface="SabonMTPro"/>
              </a:rPr>
              <a:t> of different types of target audiences. </a:t>
            </a:r>
            <a:endParaRPr lang="en-US" dirty="0"/>
          </a:p>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10</a:t>
            </a:fld>
            <a:endParaRPr lang="en-GB"/>
          </a:p>
        </p:txBody>
      </p:sp>
    </p:spTree>
    <p:extLst>
      <p:ext uri="{BB962C8B-B14F-4D97-AF65-F5344CB8AC3E}">
        <p14:creationId xmlns:p14="http://schemas.microsoft.com/office/powerpoint/2010/main" val="3869546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lstStyle>
            <a:lvl1pPr>
              <a:defRPr>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a:xfrm>
            <a:off x="1341757" y="1584962"/>
            <a:ext cx="10515599" cy="4933705"/>
          </a:xfrm>
        </p:spPr>
        <p:txBody>
          <a:bodyPr>
            <a:normAutofit/>
          </a:bodyPr>
          <a:lstStyle>
            <a:lvl1pPr marL="135000" indent="-342900">
              <a:lnSpc>
                <a:spcPct val="120000"/>
              </a:lnSpc>
              <a:spcBef>
                <a:spcPts val="450"/>
              </a:spcBef>
              <a:spcAft>
                <a:spcPts val="450"/>
              </a:spcAft>
              <a:buSzPct val="70000"/>
              <a:buFont typeface="Wingdings" pitchFamily="2" charset="2"/>
              <a:buChar char="v"/>
              <a:defRPr sz="1650" b="0" i="0">
                <a:latin typeface="Source Sans Pro" panose="020B0503030403020204" pitchFamily="34" charset="0"/>
                <a:ea typeface="Source Sans Pro" panose="020B0503030403020204" pitchFamily="34" charset="0"/>
                <a:cs typeface="Arial" panose="020B0604020202020204" pitchFamily="34" charset="0"/>
              </a:defRPr>
            </a:lvl1pPr>
            <a:lvl2pPr marL="514350" indent="-279450">
              <a:lnSpc>
                <a:spcPct val="125000"/>
              </a:lnSpc>
              <a:spcBef>
                <a:spcPts val="450"/>
              </a:spcBef>
              <a:spcAft>
                <a:spcPts val="450"/>
              </a:spcAft>
              <a:buSzPct val="82000"/>
              <a:buFont typeface="Wingdings" pitchFamily="2" charset="2"/>
              <a:buChar char="Ø"/>
              <a:defRPr sz="1350" b="0" i="0">
                <a:latin typeface="Source Sans Pro" panose="020B0503030403020204" pitchFamily="34" charset="0"/>
                <a:ea typeface="Source Sans Pro" panose="020B0503030403020204" pitchFamily="34" charset="0"/>
                <a:cs typeface="Arial" panose="020B0604020202020204" pitchFamily="34" charset="0"/>
              </a:defRPr>
            </a:lvl2pPr>
            <a:lvl3pPr marL="857250" indent="-171450">
              <a:lnSpc>
                <a:spcPct val="125000"/>
              </a:lnSpc>
              <a:spcBef>
                <a:spcPts val="450"/>
              </a:spcBef>
              <a:spcAft>
                <a:spcPts val="450"/>
              </a:spcAft>
              <a:buFont typeface="Wingdings" pitchFamily="2" charset="2"/>
              <a:buChar char="§"/>
              <a:defRPr sz="12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450"/>
              </a:spcBef>
              <a:spcAft>
                <a:spcPts val="450"/>
              </a:spcAft>
              <a:defRPr sz="1050" b="0" i="0">
                <a:latin typeface="Source Sans Pro" panose="020B0503030403020204" pitchFamily="34" charset="0"/>
                <a:ea typeface="Source Sans Pro" panose="020B0503030403020204" pitchFamily="34" charset="0"/>
                <a:cs typeface="Arial" panose="020B0604020202020204" pitchFamily="34" charset="0"/>
              </a:defRPr>
            </a:lvl4pPr>
            <a:lvl5pPr marL="1543050" indent="-171450">
              <a:lnSpc>
                <a:spcPct val="125000"/>
              </a:lnSpc>
              <a:spcBef>
                <a:spcPts val="450"/>
              </a:spcBef>
              <a:spcAft>
                <a:spcPts val="450"/>
              </a:spcAft>
              <a:buFont typeface="Wingdings" pitchFamily="2" charset="2"/>
              <a:buChar char="ü"/>
              <a:defRPr sz="105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545739A5-89C8-DA9B-12DC-E8DF90D0D190}"/>
              </a:ext>
            </a:extLst>
          </p:cNvPr>
          <p:cNvSpPr>
            <a:spLocks noGrp="1"/>
          </p:cNvSpPr>
          <p:nvPr>
            <p:ph type="sldNum" sz="quarter" idx="12"/>
          </p:nvPr>
        </p:nvSpPr>
        <p:spPr>
          <a:xfrm>
            <a:off x="1199513" y="6451266"/>
            <a:ext cx="1452248" cy="365125"/>
          </a:xfrm>
          <a:prstGeom prst="rect">
            <a:avLst/>
          </a:prstGeom>
        </p:spPr>
        <p:txBody>
          <a:bodyPr/>
          <a:lstStyle/>
          <a:p>
            <a:fld id="{8DF14E08-3E27-4330-BBCC-108ACDB8E4C7}" type="slidenum">
              <a:rPr lang="en-GB" smtClean="0"/>
              <a:pPr/>
              <a:t>‹N°›</a:t>
            </a:fld>
            <a:endParaRPr lang="en-GB"/>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1341754" y="1180945"/>
            <a:ext cx="10515601"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125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875-BF5F-B670-4703-8B4AC5203793}"/>
              </a:ext>
            </a:extLst>
          </p:cNvPr>
          <p:cNvSpPr>
            <a:spLocks noGrp="1"/>
          </p:cNvSpPr>
          <p:nvPr>
            <p:ph type="title"/>
          </p:nvPr>
        </p:nvSpPr>
        <p:spPr>
          <a:xfrm>
            <a:off x="839788" y="457200"/>
            <a:ext cx="3932237" cy="160020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F521578-C7BF-3D5A-7B8D-7F757669DC23}"/>
              </a:ext>
            </a:extLst>
          </p:cNvPr>
          <p:cNvSpPr>
            <a:spLocks noGrp="1"/>
          </p:cNvSpPr>
          <p:nvPr>
            <p:ph idx="1"/>
          </p:nvPr>
        </p:nvSpPr>
        <p:spPr>
          <a:xfrm>
            <a:off x="5183188" y="987426"/>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1454060-581A-D656-12A2-D5D87888151B}"/>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8CC5DD24-B50B-02AA-3A23-2BD3B9D7F880}"/>
              </a:ext>
            </a:extLst>
          </p:cNvPr>
          <p:cNvSpPr>
            <a:spLocks noGrp="1"/>
          </p:cNvSpPr>
          <p:nvPr>
            <p:ph type="dt" sz="half" idx="10"/>
          </p:nvPr>
        </p:nvSpPr>
        <p:spPr>
          <a:xfrm>
            <a:off x="838200" y="6356352"/>
            <a:ext cx="2743200" cy="365125"/>
          </a:xfrm>
          <a:prstGeom prst="rect">
            <a:avLst/>
          </a:prstGeom>
        </p:spPr>
        <p:txBody>
          <a:bodyPr/>
          <a:lstStyle/>
          <a:p>
            <a:fld id="{412D165E-2ED9-4DA9-99B2-16E4DB74B7D0}" type="datetimeFigureOut">
              <a:rPr lang="en-GB" smtClean="0"/>
              <a:pPr/>
              <a:t>24/12/2024</a:t>
            </a:fld>
            <a:endParaRPr lang="en-GB"/>
          </a:p>
        </p:txBody>
      </p:sp>
      <p:sp>
        <p:nvSpPr>
          <p:cNvPr id="6" name="Footer Placeholder 5">
            <a:extLst>
              <a:ext uri="{FF2B5EF4-FFF2-40B4-BE49-F238E27FC236}">
                <a16:creationId xmlns:a16="http://schemas.microsoft.com/office/drawing/2014/main" id="{071F5648-86C5-5D1D-6D01-6260775E7656}"/>
              </a:ext>
            </a:extLst>
          </p:cNvPr>
          <p:cNvSpPr>
            <a:spLocks noGrp="1"/>
          </p:cNvSpPr>
          <p:nvPr>
            <p:ph type="ftr" sz="quarter" idx="11"/>
          </p:nvPr>
        </p:nvSpPr>
        <p:spPr>
          <a:xfrm>
            <a:off x="4038600" y="6356352"/>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CD67ACE-D9E4-66AE-2A32-FC178CBE6F4D}"/>
              </a:ext>
            </a:extLst>
          </p:cNvPr>
          <p:cNvSpPr>
            <a:spLocks noGrp="1"/>
          </p:cNvSpPr>
          <p:nvPr>
            <p:ph type="sldNum" sz="quarter" idx="12"/>
          </p:nvPr>
        </p:nvSpPr>
        <p:spPr>
          <a:xfrm>
            <a:off x="8610600" y="6356352"/>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302530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0A16-D859-416C-8D37-04EAD365F6A6}"/>
              </a:ext>
            </a:extLst>
          </p:cNvPr>
          <p:cNvSpPr>
            <a:spLocks noGrp="1"/>
          </p:cNvSpPr>
          <p:nvPr>
            <p:ph type="title"/>
          </p:nvPr>
        </p:nvSpPr>
        <p:spPr>
          <a:xfrm>
            <a:off x="839788" y="457200"/>
            <a:ext cx="3932237"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B654A95-17DB-5A99-A0B2-6CF0B7A99E7F}"/>
              </a:ext>
            </a:extLst>
          </p:cNvPr>
          <p:cNvSpPr>
            <a:spLocks noGrp="1"/>
          </p:cNvSpPr>
          <p:nvPr>
            <p:ph type="pic" idx="1"/>
          </p:nvPr>
        </p:nvSpPr>
        <p:spPr>
          <a:xfrm>
            <a:off x="5183188" y="987426"/>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a:p>
        </p:txBody>
      </p:sp>
      <p:sp>
        <p:nvSpPr>
          <p:cNvPr id="4" name="Text Placeholder 3">
            <a:extLst>
              <a:ext uri="{FF2B5EF4-FFF2-40B4-BE49-F238E27FC236}">
                <a16:creationId xmlns:a16="http://schemas.microsoft.com/office/drawing/2014/main" id="{8B2130BC-3982-E683-1E42-59B4985FDDFC}"/>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28454CC-7C7A-7B80-FEF9-CAC41DCEE176}"/>
              </a:ext>
            </a:extLst>
          </p:cNvPr>
          <p:cNvSpPr>
            <a:spLocks noGrp="1"/>
          </p:cNvSpPr>
          <p:nvPr>
            <p:ph type="dt" sz="half" idx="10"/>
          </p:nvPr>
        </p:nvSpPr>
        <p:spPr>
          <a:xfrm>
            <a:off x="838200" y="6356352"/>
            <a:ext cx="2743200" cy="365125"/>
          </a:xfrm>
          <a:prstGeom prst="rect">
            <a:avLst/>
          </a:prstGeom>
        </p:spPr>
        <p:txBody>
          <a:bodyPr/>
          <a:lstStyle/>
          <a:p>
            <a:fld id="{412D165E-2ED9-4DA9-99B2-16E4DB74B7D0}" type="datetimeFigureOut">
              <a:rPr lang="en-GB" smtClean="0"/>
              <a:pPr/>
              <a:t>24/12/2024</a:t>
            </a:fld>
            <a:endParaRPr lang="en-GB"/>
          </a:p>
        </p:txBody>
      </p:sp>
      <p:sp>
        <p:nvSpPr>
          <p:cNvPr id="6" name="Footer Placeholder 5">
            <a:extLst>
              <a:ext uri="{FF2B5EF4-FFF2-40B4-BE49-F238E27FC236}">
                <a16:creationId xmlns:a16="http://schemas.microsoft.com/office/drawing/2014/main" id="{7E48CDEC-3C2D-4E72-1EFB-93C16D295BE0}"/>
              </a:ext>
            </a:extLst>
          </p:cNvPr>
          <p:cNvSpPr>
            <a:spLocks noGrp="1"/>
          </p:cNvSpPr>
          <p:nvPr>
            <p:ph type="ftr" sz="quarter" idx="11"/>
          </p:nvPr>
        </p:nvSpPr>
        <p:spPr>
          <a:xfrm>
            <a:off x="4038600" y="6356352"/>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AEC6640-052A-FC20-33C5-6ABCF3A9E6F4}"/>
              </a:ext>
            </a:extLst>
          </p:cNvPr>
          <p:cNvSpPr>
            <a:spLocks noGrp="1"/>
          </p:cNvSpPr>
          <p:nvPr>
            <p:ph type="sldNum" sz="quarter" idx="12"/>
          </p:nvPr>
        </p:nvSpPr>
        <p:spPr>
          <a:xfrm>
            <a:off x="8610600" y="6356352"/>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5812406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581-4478-316C-E017-3644A950498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9AA1AA1-E0BF-7BA6-9579-F12AA0EE9F8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BCB3CD-A6CC-7B9F-A324-48D30EE9429B}"/>
              </a:ext>
            </a:extLst>
          </p:cNvPr>
          <p:cNvSpPr>
            <a:spLocks noGrp="1"/>
          </p:cNvSpPr>
          <p:nvPr>
            <p:ph type="dt" sz="half" idx="10"/>
          </p:nvPr>
        </p:nvSpPr>
        <p:spPr>
          <a:xfrm>
            <a:off x="838200" y="6356352"/>
            <a:ext cx="2743200" cy="365125"/>
          </a:xfrm>
          <a:prstGeom prst="rect">
            <a:avLst/>
          </a:prstGeom>
        </p:spPr>
        <p:txBody>
          <a:bodyPr/>
          <a:lstStyle/>
          <a:p>
            <a:fld id="{412D165E-2ED9-4DA9-99B2-16E4DB74B7D0}" type="datetimeFigureOut">
              <a:rPr lang="en-GB" smtClean="0"/>
              <a:pPr/>
              <a:t>24/12/2024</a:t>
            </a:fld>
            <a:endParaRPr lang="en-GB"/>
          </a:p>
        </p:txBody>
      </p:sp>
      <p:sp>
        <p:nvSpPr>
          <p:cNvPr id="5" name="Footer Placeholder 4">
            <a:extLst>
              <a:ext uri="{FF2B5EF4-FFF2-40B4-BE49-F238E27FC236}">
                <a16:creationId xmlns:a16="http://schemas.microsoft.com/office/drawing/2014/main" id="{6C8DB536-CC0F-3FD6-5005-EA78F47BE210}"/>
              </a:ext>
            </a:extLst>
          </p:cNvPr>
          <p:cNvSpPr>
            <a:spLocks noGrp="1"/>
          </p:cNvSpPr>
          <p:nvPr>
            <p:ph type="ftr" sz="quarter" idx="11"/>
          </p:nvPr>
        </p:nvSpPr>
        <p:spPr>
          <a:xfrm>
            <a:off x="4038600" y="6356352"/>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65D10C5-5053-998E-08E9-E24331FC16B9}"/>
              </a:ext>
            </a:extLst>
          </p:cNvPr>
          <p:cNvSpPr>
            <a:spLocks noGrp="1"/>
          </p:cNvSpPr>
          <p:nvPr>
            <p:ph type="sldNum" sz="quarter" idx="12"/>
          </p:nvPr>
        </p:nvSpPr>
        <p:spPr>
          <a:xfrm>
            <a:off x="8610600" y="6356352"/>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2076524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E246E-8C75-DCA3-DB7F-6EA2FEE99F29}"/>
              </a:ext>
            </a:extLst>
          </p:cNvPr>
          <p:cNvSpPr>
            <a:spLocks noGrp="1"/>
          </p:cNvSpPr>
          <p:nvPr>
            <p:ph type="title" orient="vert"/>
          </p:nvPr>
        </p:nvSpPr>
        <p:spPr>
          <a:xfrm>
            <a:off x="8724901"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D61A9E7-BB09-BB63-A116-F16AE1BD4145}"/>
              </a:ext>
            </a:extLst>
          </p:cNvPr>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56E4E0-368F-A032-B110-84FBBFDC645F}"/>
              </a:ext>
            </a:extLst>
          </p:cNvPr>
          <p:cNvSpPr>
            <a:spLocks noGrp="1"/>
          </p:cNvSpPr>
          <p:nvPr>
            <p:ph type="dt" sz="half" idx="10"/>
          </p:nvPr>
        </p:nvSpPr>
        <p:spPr>
          <a:xfrm>
            <a:off x="838200" y="6356352"/>
            <a:ext cx="2743200" cy="365125"/>
          </a:xfrm>
          <a:prstGeom prst="rect">
            <a:avLst/>
          </a:prstGeom>
        </p:spPr>
        <p:txBody>
          <a:bodyPr/>
          <a:lstStyle/>
          <a:p>
            <a:fld id="{412D165E-2ED9-4DA9-99B2-16E4DB74B7D0}" type="datetimeFigureOut">
              <a:rPr lang="en-GB" smtClean="0"/>
              <a:pPr/>
              <a:t>24/12/2024</a:t>
            </a:fld>
            <a:endParaRPr lang="en-GB"/>
          </a:p>
        </p:txBody>
      </p:sp>
      <p:sp>
        <p:nvSpPr>
          <p:cNvPr id="5" name="Footer Placeholder 4">
            <a:extLst>
              <a:ext uri="{FF2B5EF4-FFF2-40B4-BE49-F238E27FC236}">
                <a16:creationId xmlns:a16="http://schemas.microsoft.com/office/drawing/2014/main" id="{ACAD2E2B-2A88-3153-08D6-F4DE86BC43BC}"/>
              </a:ext>
            </a:extLst>
          </p:cNvPr>
          <p:cNvSpPr>
            <a:spLocks noGrp="1"/>
          </p:cNvSpPr>
          <p:nvPr>
            <p:ph type="ftr" sz="quarter" idx="11"/>
          </p:nvPr>
        </p:nvSpPr>
        <p:spPr>
          <a:xfrm>
            <a:off x="4038600" y="6356352"/>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D52D9CE-AE03-F0C2-36D6-266388D7CCBB}"/>
              </a:ext>
            </a:extLst>
          </p:cNvPr>
          <p:cNvSpPr>
            <a:spLocks noGrp="1"/>
          </p:cNvSpPr>
          <p:nvPr>
            <p:ph type="sldNum" sz="quarter" idx="12"/>
          </p:nvPr>
        </p:nvSpPr>
        <p:spPr>
          <a:xfrm>
            <a:off x="8610600" y="6356352"/>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3206798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19403" y="260649"/>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679509" y="198884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8" name="Picture Placeholder 7"/>
          <p:cNvSpPr>
            <a:spLocks noGrp="1"/>
          </p:cNvSpPr>
          <p:nvPr>
            <p:ph type="pic" sz="quarter" idx="13"/>
          </p:nvPr>
        </p:nvSpPr>
        <p:spPr>
          <a:xfrm>
            <a:off x="1487488" y="4077072"/>
            <a:ext cx="4704523" cy="1944216"/>
          </a:xfrm>
        </p:spPr>
        <p:txBody>
          <a:bodyPr/>
          <a:lstStyle/>
          <a:p>
            <a:endParaRPr lang="en-GB"/>
          </a:p>
        </p:txBody>
      </p:sp>
      <p:sp>
        <p:nvSpPr>
          <p:cNvPr id="5" name="Text Placeholder 4"/>
          <p:cNvSpPr>
            <a:spLocks noGrp="1"/>
          </p:cNvSpPr>
          <p:nvPr>
            <p:ph type="body" sz="quarter" idx="14"/>
          </p:nvPr>
        </p:nvSpPr>
        <p:spPr>
          <a:xfrm>
            <a:off x="6671734" y="3860801"/>
            <a:ext cx="4320117" cy="223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288274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534C-3992-E80C-5D7C-419F82FC14EC}"/>
              </a:ext>
            </a:extLst>
          </p:cNvPr>
          <p:cNvSpPr>
            <a:spLocks noGrp="1"/>
          </p:cNvSpPr>
          <p:nvPr>
            <p:ph type="ctrTitle"/>
          </p:nvPr>
        </p:nvSpPr>
        <p:spPr>
          <a:xfrm>
            <a:off x="1524000" y="1122363"/>
            <a:ext cx="9144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7A06FAA3-F771-ABAA-DD2A-1F34B7C38697}"/>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680C5C5-EC81-CCE8-5170-2881B95CE65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8C9A2EF-B406-8151-D889-9DA93BD51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BFB7D-E2EB-227D-B8ED-96EA345D96FF}"/>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1639224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8DC4C-B624-391A-143A-451BD1FB1C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D0BD753-5362-CD2A-A769-9546A96A710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775458C-2D6B-EB12-3408-C773EC6D56A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F6FCA1D-07F0-6011-B749-279EB7F56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4D798-BAB7-2370-3B3E-87D5A6771D5B}"/>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2000820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9271-F442-9A7B-CACD-D3977D5E6DD8}"/>
              </a:ext>
            </a:extLst>
          </p:cNvPr>
          <p:cNvSpPr>
            <a:spLocks noGrp="1"/>
          </p:cNvSpPr>
          <p:nvPr>
            <p:ph type="title"/>
          </p:nvPr>
        </p:nvSpPr>
        <p:spPr>
          <a:xfrm>
            <a:off x="831849" y="1709738"/>
            <a:ext cx="10515600" cy="2852737"/>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9C32C37-BDF4-565F-8796-F9062BEBBFFA}"/>
              </a:ext>
            </a:extLst>
          </p:cNvPr>
          <p:cNvSpPr>
            <a:spLocks noGrp="1"/>
          </p:cNvSpPr>
          <p:nvPr>
            <p:ph type="body" idx="1"/>
          </p:nvPr>
        </p:nvSpPr>
        <p:spPr>
          <a:xfrm>
            <a:off x="831849"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9BF340F-97FE-B974-D94B-9F29BE5CD4A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9E830F4-3E3D-0807-24A2-4CA3742E7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00500-C1D7-3BE8-C6D2-798705DAB9EF}"/>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21763941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EE26-C17A-32B6-EB73-571CB5A7A4A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383113D-4C17-313D-CA84-716888FDEA6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5FACCC2-4FB6-63F9-CE59-7AD67697BA5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C6F2DF7-3F8B-26D2-C22F-228650BBBCF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9C74A87-239D-868F-8B6B-8AD3258D1D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A24066-5AF2-2DC6-0A10-235BF54E9771}"/>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21990415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EE842-5B76-7574-4635-A14B65F26EC2}"/>
              </a:ext>
            </a:extLst>
          </p:cNvPr>
          <p:cNvSpPr>
            <a:spLocks noGrp="1"/>
          </p:cNvSpPr>
          <p:nvPr>
            <p:ph type="title"/>
          </p:nvPr>
        </p:nvSpPr>
        <p:spPr>
          <a:xfrm>
            <a:off x="839788" y="365126"/>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87BBA04-1A24-D0F6-4A63-BD4C67904867}"/>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11E86196-7EBA-56D1-CD1F-FC3048B0D21A}"/>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68BB8C5-82AA-BBBF-6828-96746F55DA2E}"/>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889797DE-1169-CA2A-8674-A9466AFADA8F}"/>
              </a:ext>
            </a:extLst>
          </p:cNvPr>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C282C47-2483-1D4D-A2FD-FF8D68BEE22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1A759C0-86B4-45D1-F8F9-96C3014D57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780121-345A-F1DD-79C3-4737110604E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2895165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339B-C5DF-8184-1D1E-651CF1092DE2}"/>
              </a:ext>
            </a:extLst>
          </p:cNvPr>
          <p:cNvSpPr>
            <a:spLocks noGrp="1"/>
          </p:cNvSpPr>
          <p:nvPr>
            <p:ph type="ctrTitle"/>
          </p:nvPr>
        </p:nvSpPr>
        <p:spPr>
          <a:xfrm>
            <a:off x="1524000" y="1122363"/>
            <a:ext cx="9144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061AFE25-D642-889E-C4F3-EB4670CE54A3}"/>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Tree>
    <p:extLst>
      <p:ext uri="{BB962C8B-B14F-4D97-AF65-F5344CB8AC3E}">
        <p14:creationId xmlns:p14="http://schemas.microsoft.com/office/powerpoint/2010/main" val="328369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4EE1-3DE4-9CBD-1B8B-B095FFE2867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6A10E23-4BFB-88C2-97AD-B8DFB980542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0122DD0-C62D-32E1-FAD2-D921E6631B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25F397-8022-149F-C474-68634279741F}"/>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2735616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AA3013-B9C8-30E1-3B81-A63D52AD738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89510C8-A77B-6CB5-80CB-EFF4102E8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1522CF-EB15-8742-7DBE-40459E2B8E9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17474282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88DE-BB01-3201-6AE6-FE3396593B31}"/>
              </a:ext>
            </a:extLst>
          </p:cNvPr>
          <p:cNvSpPr>
            <a:spLocks noGrp="1"/>
          </p:cNvSpPr>
          <p:nvPr>
            <p:ph type="title"/>
          </p:nvPr>
        </p:nvSpPr>
        <p:spPr>
          <a:xfrm>
            <a:off x="839788" y="457200"/>
            <a:ext cx="3932237" cy="160020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BDEBE45-40F6-BCD0-FB08-3374B7246A8E}"/>
              </a:ext>
            </a:extLst>
          </p:cNvPr>
          <p:cNvSpPr>
            <a:spLocks noGrp="1"/>
          </p:cNvSpPr>
          <p:nvPr>
            <p:ph idx="1"/>
          </p:nvPr>
        </p:nvSpPr>
        <p:spPr>
          <a:xfrm>
            <a:off x="5183188" y="987426"/>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5FB1E89-23BB-88D8-F5FC-DF745AB04056}"/>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3F87D407-45B2-655F-1EE5-DADA24BC1EA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750F3F6-F3F3-F9BC-D530-28D9EB704F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C261D6-2D65-4F90-255B-873FB958C051}"/>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10468626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0F5E5-BADB-04BD-1768-D8EE2C8DAD30}"/>
              </a:ext>
            </a:extLst>
          </p:cNvPr>
          <p:cNvSpPr>
            <a:spLocks noGrp="1"/>
          </p:cNvSpPr>
          <p:nvPr>
            <p:ph type="title"/>
          </p:nvPr>
        </p:nvSpPr>
        <p:spPr>
          <a:xfrm>
            <a:off x="839788" y="457200"/>
            <a:ext cx="3932237"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5EC6AD5-47C5-7AE8-A03B-7D82F1E67F94}"/>
              </a:ext>
            </a:extLst>
          </p:cNvPr>
          <p:cNvSpPr>
            <a:spLocks noGrp="1"/>
          </p:cNvSpPr>
          <p:nvPr>
            <p:ph type="pic" idx="1"/>
          </p:nvPr>
        </p:nvSpPr>
        <p:spPr>
          <a:xfrm>
            <a:off x="5183188" y="987426"/>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a:p>
        </p:txBody>
      </p:sp>
      <p:sp>
        <p:nvSpPr>
          <p:cNvPr id="4" name="Text Placeholder 3">
            <a:extLst>
              <a:ext uri="{FF2B5EF4-FFF2-40B4-BE49-F238E27FC236}">
                <a16:creationId xmlns:a16="http://schemas.microsoft.com/office/drawing/2014/main" id="{BD51C59C-D79A-A47C-3396-88694A3C84EE}"/>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E522797D-6CAF-1E67-18F8-C42C8AC7AC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8C93FBE-5C2E-D66B-8CE9-3949C62AC3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638ADA-78F9-D97B-A5C9-2179D7A7715E}"/>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20748561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D797-2CF1-C516-D383-BDFDD21B930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460AC56-BEBD-1B97-EAE6-6F7BA56493D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810CB02-DD6B-2BD0-F84C-D72D7CD2191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174A222-A706-43D0-BA66-281511C7A7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656B9-88C1-8142-D963-DD24366AB97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14101744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CEDAFF-D413-99F1-E7C6-9F22F2E48FF5}"/>
              </a:ext>
            </a:extLst>
          </p:cNvPr>
          <p:cNvSpPr>
            <a:spLocks noGrp="1"/>
          </p:cNvSpPr>
          <p:nvPr>
            <p:ph type="title" orient="vert"/>
          </p:nvPr>
        </p:nvSpPr>
        <p:spPr>
          <a:xfrm>
            <a:off x="8724901"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B0FA566-B369-A468-2CF4-3D99CF5AF890}"/>
              </a:ext>
            </a:extLst>
          </p:cNvPr>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F57350F-59BF-02EC-1CE7-5D2C4F73A83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F370362-1707-C4FD-DBA4-9C9C63783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87BFB-5393-705E-BCBB-0B97865F524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30134165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A4BDF-131F-4ECF-8FA0-431CFC1208EB}"/>
              </a:ext>
            </a:extLst>
          </p:cNvPr>
          <p:cNvSpPr>
            <a:spLocks noGrp="1"/>
          </p:cNvSpPr>
          <p:nvPr>
            <p:ph type="ctrTitle"/>
          </p:nvPr>
        </p:nvSpPr>
        <p:spPr>
          <a:xfrm>
            <a:off x="1524000" y="1122363"/>
            <a:ext cx="9144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7DA5685-FB8A-4E40-9FC3-BB8D7441C7E0}"/>
              </a:ext>
            </a:extLst>
          </p:cNvPr>
          <p:cNvSpPr>
            <a:spLocks noGrp="1"/>
          </p:cNvSpPr>
          <p:nvPr>
            <p:ph type="subTitle" idx="1"/>
          </p:nvPr>
        </p:nvSpPr>
        <p:spPr>
          <a:xfrm>
            <a:off x="1524000" y="3602038"/>
            <a:ext cx="9144000" cy="165576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EA51AD5-E3F5-427E-B53A-A7572BE9B4F5}"/>
              </a:ext>
            </a:extLst>
          </p:cNvPr>
          <p:cNvSpPr>
            <a:spLocks noGrp="1"/>
          </p:cNvSpPr>
          <p:nvPr>
            <p:ph type="dt" sz="half" idx="10"/>
          </p:nvPr>
        </p:nvSpPr>
        <p:spPr>
          <a:xfrm>
            <a:off x="838200" y="6356354"/>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43CE9D1-8ECE-454F-BBD1-3F6368A5361E}"/>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B1B2E9F-237B-46DE-80B0-2B5FD536D48C}"/>
              </a:ext>
            </a:extLst>
          </p:cNvPr>
          <p:cNvSpPr>
            <a:spLocks noGrp="1"/>
          </p:cNvSpPr>
          <p:nvPr>
            <p:ph type="sldNum" sz="quarter" idx="12"/>
          </p:nvPr>
        </p:nvSpPr>
        <p:spPr>
          <a:xfrm>
            <a:off x="8610600" y="6356354"/>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8114592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EF5FA-ADE2-424E-A228-6AACCD3F99B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581751F-2813-47FB-964F-9940AA56ED7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A441C6-A297-4926-BF59-714FC328C598}"/>
              </a:ext>
            </a:extLst>
          </p:cNvPr>
          <p:cNvSpPr>
            <a:spLocks noGrp="1"/>
          </p:cNvSpPr>
          <p:nvPr>
            <p:ph type="dt" sz="half" idx="10"/>
          </p:nvPr>
        </p:nvSpPr>
        <p:spPr>
          <a:xfrm>
            <a:off x="838200" y="6356354"/>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8276B24-D577-479B-851F-621C7C563965}"/>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249F878-8028-44C2-B863-AA585E56F32E}"/>
              </a:ext>
            </a:extLst>
          </p:cNvPr>
          <p:cNvSpPr>
            <a:spLocks noGrp="1"/>
          </p:cNvSpPr>
          <p:nvPr>
            <p:ph type="sldNum" sz="quarter" idx="12"/>
          </p:nvPr>
        </p:nvSpPr>
        <p:spPr>
          <a:xfrm>
            <a:off x="8610600" y="6356354"/>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7034444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FBCE-4AE9-41E0-85B8-335E5BE828C0}"/>
              </a:ext>
            </a:extLst>
          </p:cNvPr>
          <p:cNvSpPr>
            <a:spLocks noGrp="1"/>
          </p:cNvSpPr>
          <p:nvPr>
            <p:ph type="title"/>
          </p:nvPr>
        </p:nvSpPr>
        <p:spPr>
          <a:xfrm>
            <a:off x="831851" y="1709742"/>
            <a:ext cx="10515600" cy="2852737"/>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563AEE1-FE23-406C-AD6B-48D4A8757A42}"/>
              </a:ext>
            </a:extLst>
          </p:cNvPr>
          <p:cNvSpPr>
            <a:spLocks noGrp="1"/>
          </p:cNvSpPr>
          <p:nvPr>
            <p:ph type="body" idx="1"/>
          </p:nvPr>
        </p:nvSpPr>
        <p:spPr>
          <a:xfrm>
            <a:off x="831851" y="4589467"/>
            <a:ext cx="10515600" cy="1500187"/>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009E8A-8475-44A8-9A9D-244C0C0FFF1A}"/>
              </a:ext>
            </a:extLst>
          </p:cNvPr>
          <p:cNvSpPr>
            <a:spLocks noGrp="1"/>
          </p:cNvSpPr>
          <p:nvPr>
            <p:ph type="dt" sz="half" idx="10"/>
          </p:nvPr>
        </p:nvSpPr>
        <p:spPr>
          <a:xfrm>
            <a:off x="838200" y="6356354"/>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8F12861B-79F0-4256-8734-63509318E73C}"/>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3C04923-7305-486C-BDBF-5D9E3A4AFE84}"/>
              </a:ext>
            </a:extLst>
          </p:cNvPr>
          <p:cNvSpPr>
            <a:spLocks noGrp="1"/>
          </p:cNvSpPr>
          <p:nvPr>
            <p:ph type="sldNum" sz="quarter" idx="12"/>
          </p:nvPr>
        </p:nvSpPr>
        <p:spPr>
          <a:xfrm>
            <a:off x="8610600" y="6356354"/>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9458625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85918-F109-450A-BF3F-DA67C7F504E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4654D5D-CFDA-4183-B38B-8C265329A60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6AA3638-7D4C-46D7-9D83-A8E3D40A1CD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1CC864F-F5E3-40CB-B2D4-CD849B40E1F0}"/>
              </a:ext>
            </a:extLst>
          </p:cNvPr>
          <p:cNvSpPr>
            <a:spLocks noGrp="1"/>
          </p:cNvSpPr>
          <p:nvPr>
            <p:ph type="dt" sz="half" idx="10"/>
          </p:nvPr>
        </p:nvSpPr>
        <p:spPr>
          <a:xfrm>
            <a:off x="838200" y="6356354"/>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670DCE9-5306-4100-B02C-085B0FF00FF4}"/>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8216682-46ED-4884-B914-49E0B80099FA}"/>
              </a:ext>
            </a:extLst>
          </p:cNvPr>
          <p:cNvSpPr>
            <a:spLocks noGrp="1"/>
          </p:cNvSpPr>
          <p:nvPr>
            <p:ph type="sldNum" sz="quarter" idx="12"/>
          </p:nvPr>
        </p:nvSpPr>
        <p:spPr>
          <a:xfrm>
            <a:off x="8610600" y="6356354"/>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787964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A4AC03-B066-DF9E-E499-D16CB3DE3613}"/>
              </a:ext>
            </a:extLst>
          </p:cNvPr>
          <p:cNvSpPr/>
          <p:nvPr/>
        </p:nvSpPr>
        <p:spPr>
          <a:xfrm>
            <a:off x="1341754" y="339335"/>
            <a:ext cx="10515601" cy="617933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1350">
              <a:solidFill>
                <a:schemeClr val="bg1">
                  <a:lumMod val="95000"/>
                </a:schemeClr>
              </a:solidFill>
            </a:endParaRPr>
          </a:p>
        </p:txBody>
      </p:sp>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lstStyle>
            <a:lvl1pPr>
              <a:defRPr>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a:xfrm>
            <a:off x="1341757" y="1584962"/>
            <a:ext cx="10515599" cy="4933705"/>
          </a:xfrm>
        </p:spPr>
        <p:txBody>
          <a:bodyPr>
            <a:normAutofit/>
          </a:bodyPr>
          <a:lstStyle>
            <a:lvl1pPr marL="135000" indent="-342900">
              <a:lnSpc>
                <a:spcPct val="120000"/>
              </a:lnSpc>
              <a:spcBef>
                <a:spcPts val="450"/>
              </a:spcBef>
              <a:spcAft>
                <a:spcPts val="450"/>
              </a:spcAft>
              <a:buSzPct val="70000"/>
              <a:buFont typeface="Wingdings" pitchFamily="2" charset="2"/>
              <a:buChar char="v"/>
              <a:defRPr sz="1650" b="0" i="0">
                <a:latin typeface="Source Sans Pro" panose="020B0503030403020204" pitchFamily="34" charset="0"/>
                <a:ea typeface="Source Sans Pro" panose="020B0503030403020204" pitchFamily="34" charset="0"/>
                <a:cs typeface="Arial" panose="020B0604020202020204" pitchFamily="34" charset="0"/>
              </a:defRPr>
            </a:lvl1pPr>
            <a:lvl2pPr marL="514350" indent="-279450">
              <a:lnSpc>
                <a:spcPct val="125000"/>
              </a:lnSpc>
              <a:spcBef>
                <a:spcPts val="450"/>
              </a:spcBef>
              <a:spcAft>
                <a:spcPts val="450"/>
              </a:spcAft>
              <a:buSzPct val="82000"/>
              <a:buFont typeface="Wingdings" pitchFamily="2" charset="2"/>
              <a:buChar char="Ø"/>
              <a:defRPr sz="1350" b="0" i="0">
                <a:latin typeface="Source Sans Pro" panose="020B0503030403020204" pitchFamily="34" charset="0"/>
                <a:ea typeface="Source Sans Pro" panose="020B0503030403020204" pitchFamily="34" charset="0"/>
                <a:cs typeface="Arial" panose="020B0604020202020204" pitchFamily="34" charset="0"/>
              </a:defRPr>
            </a:lvl2pPr>
            <a:lvl3pPr marL="857250" indent="-171450">
              <a:lnSpc>
                <a:spcPct val="125000"/>
              </a:lnSpc>
              <a:spcBef>
                <a:spcPts val="450"/>
              </a:spcBef>
              <a:spcAft>
                <a:spcPts val="450"/>
              </a:spcAft>
              <a:buFont typeface="Wingdings" pitchFamily="2" charset="2"/>
              <a:buChar char="§"/>
              <a:defRPr sz="12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450"/>
              </a:spcBef>
              <a:spcAft>
                <a:spcPts val="450"/>
              </a:spcAft>
              <a:defRPr sz="1050" b="0" i="0">
                <a:latin typeface="Source Sans Pro" panose="020B0503030403020204" pitchFamily="34" charset="0"/>
                <a:ea typeface="Source Sans Pro" panose="020B0503030403020204" pitchFamily="34" charset="0"/>
                <a:cs typeface="Arial" panose="020B0604020202020204" pitchFamily="34" charset="0"/>
              </a:defRPr>
            </a:lvl4pPr>
            <a:lvl5pPr marL="1543050" indent="-171450">
              <a:lnSpc>
                <a:spcPct val="125000"/>
              </a:lnSpc>
              <a:spcBef>
                <a:spcPts val="450"/>
              </a:spcBef>
              <a:spcAft>
                <a:spcPts val="450"/>
              </a:spcAft>
              <a:buFont typeface="Wingdings" pitchFamily="2" charset="2"/>
              <a:buChar char="ü"/>
              <a:defRPr sz="105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1341754" y="1180945"/>
            <a:ext cx="10515601"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634F9F63-72D9-8136-EE56-4272F6A5A9F6}"/>
              </a:ext>
            </a:extLst>
          </p:cNvPr>
          <p:cNvSpPr txBox="1">
            <a:spLocks/>
          </p:cNvSpPr>
          <p:nvPr/>
        </p:nvSpPr>
        <p:spPr>
          <a:xfrm>
            <a:off x="1199513" y="6442785"/>
            <a:ext cx="145224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a:t> </a:t>
            </a:r>
            <a:r>
              <a:rPr lang="en-US" sz="1050" i="1">
                <a:solidFill>
                  <a:schemeClr val="bg1">
                    <a:lumMod val="75000"/>
                  </a:schemeClr>
                </a:solidFill>
                <a:latin typeface="Palatino Linotype" panose="02040502050505030304" pitchFamily="18" charset="0"/>
              </a:rPr>
              <a:t>Chương 1_</a:t>
            </a:r>
            <a:r>
              <a:rPr lang="en-US" sz="1200" i="1">
                <a:solidFill>
                  <a:schemeClr val="bg1">
                    <a:lumMod val="75000"/>
                  </a:schemeClr>
                </a:solidFill>
                <a:latin typeface="Palatino Linotype" panose="02040502050505030304" pitchFamily="18" charset="0"/>
              </a:rPr>
              <a:t>P</a:t>
            </a:r>
            <a:fld id="{074B966B-61C1-4D35-A6DB-517C1428DB9D}" type="slidenum">
              <a:rPr lang="en-US" sz="1200" b="1" i="1" smtClean="0">
                <a:solidFill>
                  <a:schemeClr val="bg1">
                    <a:lumMod val="75000"/>
                  </a:schemeClr>
                </a:solidFill>
                <a:latin typeface="Palatino Linotype" panose="02040502050505030304" pitchFamily="18" charset="0"/>
              </a:rPr>
              <a:pPr/>
              <a:t>‹N°›</a:t>
            </a:fld>
            <a:endParaRPr lang="en-US" sz="1350" b="1" i="1">
              <a:solidFill>
                <a:schemeClr val="bg1">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11822059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B9C9-6867-4A52-9913-C088B97C21E5}"/>
              </a:ext>
            </a:extLst>
          </p:cNvPr>
          <p:cNvSpPr>
            <a:spLocks noGrp="1"/>
          </p:cNvSpPr>
          <p:nvPr>
            <p:ph type="title"/>
          </p:nvPr>
        </p:nvSpPr>
        <p:spPr>
          <a:xfrm>
            <a:off x="839788" y="365129"/>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72500CF-A10E-497E-9963-EC46A812B5AB}"/>
              </a:ext>
            </a:extLst>
          </p:cNvPr>
          <p:cNvSpPr>
            <a:spLocks noGrp="1"/>
          </p:cNvSpPr>
          <p:nvPr>
            <p:ph type="body" idx="1"/>
          </p:nvPr>
        </p:nvSpPr>
        <p:spPr>
          <a:xfrm>
            <a:off x="839789" y="1681163"/>
            <a:ext cx="5157787" cy="82391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049104F5-E5BF-4D8D-A0D9-B4DBC573E061}"/>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C2CEA1F-4FF4-4C69-838B-E76E5B15CDD5}"/>
              </a:ext>
            </a:extLst>
          </p:cNvPr>
          <p:cNvSpPr>
            <a:spLocks noGrp="1"/>
          </p:cNvSpPr>
          <p:nvPr>
            <p:ph type="body" sz="quarter" idx="3"/>
          </p:nvPr>
        </p:nvSpPr>
        <p:spPr>
          <a:xfrm>
            <a:off x="6172202" y="1681163"/>
            <a:ext cx="5183188" cy="82391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F17C3D13-A864-4391-BD27-34F2E7603272}"/>
              </a:ext>
            </a:extLst>
          </p:cNvPr>
          <p:cNvSpPr>
            <a:spLocks noGrp="1"/>
          </p:cNvSpPr>
          <p:nvPr>
            <p:ph sz="quarter" idx="4"/>
          </p:nvPr>
        </p:nvSpPr>
        <p:spPr>
          <a:xfrm>
            <a:off x="6172202"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FC7EE65-B2C5-46FE-A607-3692A50E6B8B}"/>
              </a:ext>
            </a:extLst>
          </p:cNvPr>
          <p:cNvSpPr>
            <a:spLocks noGrp="1"/>
          </p:cNvSpPr>
          <p:nvPr>
            <p:ph type="dt" sz="half" idx="10"/>
          </p:nvPr>
        </p:nvSpPr>
        <p:spPr>
          <a:xfrm>
            <a:off x="838200" y="6356354"/>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F51F1303-4C14-447E-B304-90931473086A}"/>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B230E0E5-1948-4D80-8BA9-04551D7AB9F8}"/>
              </a:ext>
            </a:extLst>
          </p:cNvPr>
          <p:cNvSpPr>
            <a:spLocks noGrp="1"/>
          </p:cNvSpPr>
          <p:nvPr>
            <p:ph type="sldNum" sz="quarter" idx="12"/>
          </p:nvPr>
        </p:nvSpPr>
        <p:spPr>
          <a:xfrm>
            <a:off x="8610600" y="6356354"/>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8084531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4A94F-028D-4F24-A118-445F67C2B7A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115626A-05DB-48DD-953A-E856D8F1692C}"/>
              </a:ext>
            </a:extLst>
          </p:cNvPr>
          <p:cNvSpPr>
            <a:spLocks noGrp="1"/>
          </p:cNvSpPr>
          <p:nvPr>
            <p:ph type="dt" sz="half" idx="10"/>
          </p:nvPr>
        </p:nvSpPr>
        <p:spPr>
          <a:xfrm>
            <a:off x="838200" y="6356354"/>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D16B7F81-9724-4D43-9A94-00E33DDCFF73}"/>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1E59305A-6316-4A2B-A967-F34B37FC4502}"/>
              </a:ext>
            </a:extLst>
          </p:cNvPr>
          <p:cNvSpPr>
            <a:spLocks noGrp="1"/>
          </p:cNvSpPr>
          <p:nvPr>
            <p:ph type="sldNum" sz="quarter" idx="12"/>
          </p:nvPr>
        </p:nvSpPr>
        <p:spPr>
          <a:xfrm>
            <a:off x="8610600" y="6356354"/>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1509184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8493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63EB-3B37-4401-8CB4-E9708528FCFD}"/>
              </a:ext>
            </a:extLst>
          </p:cNvPr>
          <p:cNvSpPr>
            <a:spLocks noGrp="1"/>
          </p:cNvSpPr>
          <p:nvPr>
            <p:ph type="title"/>
          </p:nvPr>
        </p:nvSpPr>
        <p:spPr>
          <a:xfrm>
            <a:off x="839788" y="457200"/>
            <a:ext cx="3932237" cy="160020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44373C6-8E06-4B1B-99A9-DE5D0023E1DB}"/>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F5F5E98-6443-4594-A74C-78E2285322DA}"/>
              </a:ext>
            </a:extLst>
          </p:cNvPr>
          <p:cNvSpPr>
            <a:spLocks noGrp="1"/>
          </p:cNvSpPr>
          <p:nvPr>
            <p:ph type="body" sz="half" idx="2"/>
          </p:nvPr>
        </p:nvSpPr>
        <p:spPr>
          <a:xfrm>
            <a:off x="839788" y="2057400"/>
            <a:ext cx="3932237" cy="3811588"/>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E92F4B0F-AF26-40BF-8447-586A456F6619}"/>
              </a:ext>
            </a:extLst>
          </p:cNvPr>
          <p:cNvSpPr>
            <a:spLocks noGrp="1"/>
          </p:cNvSpPr>
          <p:nvPr>
            <p:ph type="dt" sz="half" idx="10"/>
          </p:nvPr>
        </p:nvSpPr>
        <p:spPr>
          <a:xfrm>
            <a:off x="838200" y="6356354"/>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8738CA1-F8D6-4B47-947D-810AEF3F12AF}"/>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1C4FDC0-121E-4DBE-8C7F-B9FDFE876BA4}"/>
              </a:ext>
            </a:extLst>
          </p:cNvPr>
          <p:cNvSpPr>
            <a:spLocks noGrp="1"/>
          </p:cNvSpPr>
          <p:nvPr>
            <p:ph type="sldNum" sz="quarter" idx="12"/>
          </p:nvPr>
        </p:nvSpPr>
        <p:spPr>
          <a:xfrm>
            <a:off x="8610600" y="6356354"/>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5752305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8C04-068B-40BA-9427-B24984A41C6E}"/>
              </a:ext>
            </a:extLst>
          </p:cNvPr>
          <p:cNvSpPr>
            <a:spLocks noGrp="1"/>
          </p:cNvSpPr>
          <p:nvPr>
            <p:ph type="title"/>
          </p:nvPr>
        </p:nvSpPr>
        <p:spPr>
          <a:xfrm>
            <a:off x="839788" y="457200"/>
            <a:ext cx="3932237"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76F0AE0-3F41-4716-A8A2-CE16925D2331}"/>
              </a:ext>
            </a:extLst>
          </p:cNvPr>
          <p:cNvSpPr>
            <a:spLocks noGrp="1"/>
          </p:cNvSpPr>
          <p:nvPr>
            <p:ph type="pic" idx="1"/>
          </p:nvPr>
        </p:nvSpPr>
        <p:spPr>
          <a:xfrm>
            <a:off x="5183188" y="987427"/>
            <a:ext cx="6172200" cy="4873625"/>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a:t>Click icon to add picture</a:t>
            </a:r>
            <a:endParaRPr lang="en-US"/>
          </a:p>
        </p:txBody>
      </p:sp>
      <p:sp>
        <p:nvSpPr>
          <p:cNvPr id="4" name="Text Placeholder 3">
            <a:extLst>
              <a:ext uri="{FF2B5EF4-FFF2-40B4-BE49-F238E27FC236}">
                <a16:creationId xmlns:a16="http://schemas.microsoft.com/office/drawing/2014/main" id="{692E1BD1-4246-4C28-80E0-95001E16C784}"/>
              </a:ext>
            </a:extLst>
          </p:cNvPr>
          <p:cNvSpPr>
            <a:spLocks noGrp="1"/>
          </p:cNvSpPr>
          <p:nvPr>
            <p:ph type="body" sz="half" idx="2"/>
          </p:nvPr>
        </p:nvSpPr>
        <p:spPr>
          <a:xfrm>
            <a:off x="839788" y="2057400"/>
            <a:ext cx="3932237" cy="3811588"/>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BB604FDF-45FB-47DD-826C-D9558DD7BF20}"/>
              </a:ext>
            </a:extLst>
          </p:cNvPr>
          <p:cNvSpPr>
            <a:spLocks noGrp="1"/>
          </p:cNvSpPr>
          <p:nvPr>
            <p:ph type="dt" sz="half" idx="10"/>
          </p:nvPr>
        </p:nvSpPr>
        <p:spPr>
          <a:xfrm>
            <a:off x="838200" y="6356354"/>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E1C2F13-3E38-423D-9615-2AC41881DF81}"/>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69C229-0ADD-4923-BC88-C6957302410F}"/>
              </a:ext>
            </a:extLst>
          </p:cNvPr>
          <p:cNvSpPr>
            <a:spLocks noGrp="1"/>
          </p:cNvSpPr>
          <p:nvPr>
            <p:ph type="sldNum" sz="quarter" idx="12"/>
          </p:nvPr>
        </p:nvSpPr>
        <p:spPr>
          <a:xfrm>
            <a:off x="8610600" y="6356354"/>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1430657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3F64-4671-461A-9E7D-D85657F3C4E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2D9B530-A9FF-40EA-8316-20C40413A0B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180A229-68D9-402D-AB9E-C6264435B710}"/>
              </a:ext>
            </a:extLst>
          </p:cNvPr>
          <p:cNvSpPr>
            <a:spLocks noGrp="1"/>
          </p:cNvSpPr>
          <p:nvPr>
            <p:ph type="dt" sz="half" idx="10"/>
          </p:nvPr>
        </p:nvSpPr>
        <p:spPr>
          <a:xfrm>
            <a:off x="838200" y="6356354"/>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29E2B44-64FC-4DD7-9518-8574764E44AF}"/>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636CBB2-E014-4512-B44D-D358DAE5113A}"/>
              </a:ext>
            </a:extLst>
          </p:cNvPr>
          <p:cNvSpPr>
            <a:spLocks noGrp="1"/>
          </p:cNvSpPr>
          <p:nvPr>
            <p:ph type="sldNum" sz="quarter" idx="12"/>
          </p:nvPr>
        </p:nvSpPr>
        <p:spPr>
          <a:xfrm>
            <a:off x="8610600" y="6356354"/>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8010441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9288-FFEC-411B-B1C4-F6C42DA8A92A}"/>
              </a:ext>
            </a:extLst>
          </p:cNvPr>
          <p:cNvSpPr>
            <a:spLocks noGrp="1"/>
          </p:cNvSpPr>
          <p:nvPr>
            <p:ph type="title" orient="vert"/>
          </p:nvPr>
        </p:nvSpPr>
        <p:spPr>
          <a:xfrm>
            <a:off x="8724902"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ABF9253-7648-4981-96A7-C9363371D59F}"/>
              </a:ext>
            </a:extLst>
          </p:cNvPr>
          <p:cNvSpPr>
            <a:spLocks noGrp="1"/>
          </p:cNvSpPr>
          <p:nvPr>
            <p:ph type="body" orient="vert" idx="1"/>
          </p:nvPr>
        </p:nvSpPr>
        <p:spPr>
          <a:xfrm>
            <a:off x="838202"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BCCCF1A-1915-489F-861A-6D45530BF228}"/>
              </a:ext>
            </a:extLst>
          </p:cNvPr>
          <p:cNvSpPr>
            <a:spLocks noGrp="1"/>
          </p:cNvSpPr>
          <p:nvPr>
            <p:ph type="dt" sz="half" idx="10"/>
          </p:nvPr>
        </p:nvSpPr>
        <p:spPr>
          <a:xfrm>
            <a:off x="838200" y="6356354"/>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64C5A81-D5A5-419E-8B12-0EC36759F6BF}"/>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1B9FB95-FDB4-408E-959C-42C1B1D1873C}"/>
              </a:ext>
            </a:extLst>
          </p:cNvPr>
          <p:cNvSpPr>
            <a:spLocks noGrp="1"/>
          </p:cNvSpPr>
          <p:nvPr>
            <p:ph type="sldNum" sz="quarter" idx="12"/>
          </p:nvPr>
        </p:nvSpPr>
        <p:spPr>
          <a:xfrm>
            <a:off x="8610600" y="6356354"/>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0976409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B8B3-696C-CDAE-8010-8F448A606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5168677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339B-C5DF-8184-1D1E-651CF1092DE2}"/>
              </a:ext>
            </a:extLst>
          </p:cNvPr>
          <p:cNvSpPr>
            <a:spLocks noGrp="1"/>
          </p:cNvSpPr>
          <p:nvPr>
            <p:ph type="ctrTitle"/>
          </p:nvPr>
        </p:nvSpPr>
        <p:spPr>
          <a:xfrm>
            <a:off x="1524000" y="1122363"/>
            <a:ext cx="9144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061AFE25-D642-889E-C4F3-EB4670CE54A3}"/>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BDA39F0-8E64-DF4C-FA57-8889026DAC23}"/>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0178783-8AC0-DF7D-B186-F2116E920A30}"/>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1CBBD39-5B3E-C2DF-06D7-99435440C875}"/>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0033623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F8FA91-5AF3-9583-73BD-38F46F3118E6}"/>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FF35449-1DAF-2479-D489-499544891967}"/>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5739A5-89C8-DA9B-12DC-E8DF90D0D190}"/>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787932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lstStyle>
            <a:lvl1pPr>
              <a:defRPr>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1341754" y="1180945"/>
            <a:ext cx="10515601"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124E1441-9AFB-0AD3-04A8-BD324E4F21D0}"/>
              </a:ext>
            </a:extLst>
          </p:cNvPr>
          <p:cNvGraphicFramePr>
            <a:graphicFrameLocks/>
          </p:cNvGraphicFramePr>
          <p:nvPr>
            <p:extLst>
              <p:ext uri="{D42A27DB-BD31-4B8C-83A1-F6EECF244321}">
                <p14:modId xmlns:p14="http://schemas.microsoft.com/office/powerpoint/2010/main" val="105850996"/>
              </p:ext>
            </p:extLst>
          </p:nvPr>
        </p:nvGraphicFramePr>
        <p:xfrm>
          <a:off x="1341437" y="1584326"/>
          <a:ext cx="10515600" cy="4751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5">
            <a:extLst>
              <a:ext uri="{FF2B5EF4-FFF2-40B4-BE49-F238E27FC236}">
                <a16:creationId xmlns:a16="http://schemas.microsoft.com/office/drawing/2014/main" id="{C57E45E6-D9B7-C8D4-24D0-EAE762264F53}"/>
              </a:ext>
            </a:extLst>
          </p:cNvPr>
          <p:cNvSpPr txBox="1">
            <a:spLocks/>
          </p:cNvSpPr>
          <p:nvPr/>
        </p:nvSpPr>
        <p:spPr>
          <a:xfrm>
            <a:off x="1219833" y="6431582"/>
            <a:ext cx="1452248" cy="3319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a:t> </a:t>
            </a:r>
            <a:r>
              <a:rPr lang="en-US" sz="1050" i="1">
                <a:solidFill>
                  <a:schemeClr val="bg1">
                    <a:lumMod val="75000"/>
                  </a:schemeClr>
                </a:solidFill>
                <a:latin typeface="Palatino Linotype" panose="02040502050505030304" pitchFamily="18" charset="0"/>
              </a:rPr>
              <a:t>Chương 1_</a:t>
            </a:r>
            <a:r>
              <a:rPr lang="en-US" sz="1200" i="1">
                <a:solidFill>
                  <a:schemeClr val="bg1">
                    <a:lumMod val="75000"/>
                  </a:schemeClr>
                </a:solidFill>
                <a:latin typeface="Palatino Linotype" panose="02040502050505030304" pitchFamily="18" charset="0"/>
              </a:rPr>
              <a:t>P</a:t>
            </a:r>
            <a:fld id="{074B966B-61C1-4D35-A6DB-517C1428DB9D}" type="slidenum">
              <a:rPr lang="en-US" sz="1200" b="1" i="1" smtClean="0">
                <a:solidFill>
                  <a:schemeClr val="bg1">
                    <a:lumMod val="75000"/>
                  </a:schemeClr>
                </a:solidFill>
                <a:latin typeface="Palatino Linotype" panose="02040502050505030304" pitchFamily="18" charset="0"/>
              </a:rPr>
              <a:pPr/>
              <a:t>‹N°›</a:t>
            </a:fld>
            <a:endParaRPr lang="en-US" sz="1350" b="1" i="1">
              <a:solidFill>
                <a:schemeClr val="bg1">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38890505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7CE4-AD3F-9BC9-1A87-AF91C7B5D884}"/>
              </a:ext>
            </a:extLst>
          </p:cNvPr>
          <p:cNvSpPr>
            <a:spLocks noGrp="1"/>
          </p:cNvSpPr>
          <p:nvPr>
            <p:ph type="title"/>
          </p:nvPr>
        </p:nvSpPr>
        <p:spPr>
          <a:xfrm>
            <a:off x="831849" y="1709738"/>
            <a:ext cx="10515600" cy="2852737"/>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73257ED-8654-4A4D-7E95-AF72CFB02EE1}"/>
              </a:ext>
            </a:extLst>
          </p:cNvPr>
          <p:cNvSpPr>
            <a:spLocks noGrp="1"/>
          </p:cNvSpPr>
          <p:nvPr>
            <p:ph type="body" idx="1"/>
          </p:nvPr>
        </p:nvSpPr>
        <p:spPr>
          <a:xfrm>
            <a:off x="831849"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AA37731-0932-B5E5-D0EC-CBC44D0F9D0F}"/>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4E1FA61-4D77-9939-C20E-D6916DF7C643}"/>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D09D389-3E56-0B2E-8BED-5B8FAFFFA391}"/>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4550260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4CFB-9E6D-26E9-6CE8-62BB6688CDC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1C8EA0-100B-9E18-1854-308B9CC95C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3897D0-F17C-62AD-4A14-554C5BF6271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AA97E1A-ECFE-9B87-93B9-5ABF136D21C5}"/>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9BA72FB-0509-D5A6-A428-C04D61940FDF}"/>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A41AA42-3BC3-3AD2-2ABB-08BBCBE285E6}"/>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3703190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FC33-B5E7-5DF6-ADCE-A761CEA7383F}"/>
              </a:ext>
            </a:extLst>
          </p:cNvPr>
          <p:cNvSpPr>
            <a:spLocks noGrp="1"/>
          </p:cNvSpPr>
          <p:nvPr>
            <p:ph type="title"/>
          </p:nvPr>
        </p:nvSpPr>
        <p:spPr>
          <a:xfrm>
            <a:off x="839788" y="365126"/>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59BA230-E04A-73B0-7F62-8F5F992261CA}"/>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32BAB055-3B10-6F28-A02E-D98B70DDED85}"/>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5F30A07-EA40-410E-6709-F2573705AC3F}"/>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A4C3F6D6-E78B-E627-5908-5D2883833012}"/>
              </a:ext>
            </a:extLst>
          </p:cNvPr>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5CC660D-E21E-2830-759A-74E2C243EDC0}"/>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B84A6BB5-FAC6-4272-CEE6-CA31EF60561F}"/>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F6E85E2-6240-231D-3A9B-5C16DAD6A197}"/>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40370000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F5A4-CDAF-6988-F5D7-78FCA379493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C75B368-EE44-2802-497E-FA525E486EAF}"/>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ACE55E8D-A25F-59F3-6A7A-0473137FCE3B}"/>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9A35CAB-E2A5-DE7B-FDC3-F5EDCB159AFA}"/>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3168617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DAAED0-06F6-1E33-4D8E-89FDB7146B29}"/>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39A37CC8-DDC9-5424-3DDF-75D087AA030E}"/>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1E9E1E-052E-3796-3CAA-C9F89F9F3DE8}"/>
              </a:ext>
            </a:extLst>
          </p:cNvPr>
          <p:cNvSpPr>
            <a:spLocks noGrp="1"/>
          </p:cNvSpPr>
          <p:nvPr>
            <p:ph type="sldNum" sz="quarter" idx="12"/>
          </p:nvPr>
        </p:nvSpPr>
        <p:spPr>
          <a:xfrm>
            <a:off x="8610600" y="6356352"/>
            <a:ext cx="2743200" cy="365125"/>
          </a:xfrm>
          <a:prstGeom prst="rect">
            <a:avLst/>
          </a:prstGeom>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7047860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875-BF5F-B670-4703-8B4AC5203793}"/>
              </a:ext>
            </a:extLst>
          </p:cNvPr>
          <p:cNvSpPr>
            <a:spLocks noGrp="1"/>
          </p:cNvSpPr>
          <p:nvPr>
            <p:ph type="title"/>
          </p:nvPr>
        </p:nvSpPr>
        <p:spPr>
          <a:xfrm>
            <a:off x="839788" y="457200"/>
            <a:ext cx="3932237" cy="160020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F521578-C7BF-3D5A-7B8D-7F757669DC23}"/>
              </a:ext>
            </a:extLst>
          </p:cNvPr>
          <p:cNvSpPr>
            <a:spLocks noGrp="1"/>
          </p:cNvSpPr>
          <p:nvPr>
            <p:ph idx="1"/>
          </p:nvPr>
        </p:nvSpPr>
        <p:spPr>
          <a:xfrm>
            <a:off x="5183188" y="987426"/>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1454060-581A-D656-12A2-D5D87888151B}"/>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8CC5DD24-B50B-02AA-3A23-2BD3B9D7F880}"/>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071F5648-86C5-5D1D-6D01-6260775E7656}"/>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CD67ACE-D9E4-66AE-2A32-FC178CBE6F4D}"/>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1089503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0A16-D859-416C-8D37-04EAD365F6A6}"/>
              </a:ext>
            </a:extLst>
          </p:cNvPr>
          <p:cNvSpPr>
            <a:spLocks noGrp="1"/>
          </p:cNvSpPr>
          <p:nvPr>
            <p:ph type="title"/>
          </p:nvPr>
        </p:nvSpPr>
        <p:spPr>
          <a:xfrm>
            <a:off x="839788" y="457200"/>
            <a:ext cx="3932237"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B654A95-17DB-5A99-A0B2-6CF0B7A99E7F}"/>
              </a:ext>
            </a:extLst>
          </p:cNvPr>
          <p:cNvSpPr>
            <a:spLocks noGrp="1"/>
          </p:cNvSpPr>
          <p:nvPr>
            <p:ph type="pic" idx="1"/>
          </p:nvPr>
        </p:nvSpPr>
        <p:spPr>
          <a:xfrm>
            <a:off x="5183188" y="987426"/>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a:p>
        </p:txBody>
      </p:sp>
      <p:sp>
        <p:nvSpPr>
          <p:cNvPr id="4" name="Text Placeholder 3">
            <a:extLst>
              <a:ext uri="{FF2B5EF4-FFF2-40B4-BE49-F238E27FC236}">
                <a16:creationId xmlns:a16="http://schemas.microsoft.com/office/drawing/2014/main" id="{8B2130BC-3982-E683-1E42-59B4985FDDFC}"/>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28454CC-7C7A-7B80-FEF9-CAC41DCEE176}"/>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7E48CDEC-3C2D-4E72-1EFB-93C16D295BE0}"/>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AEC6640-052A-FC20-33C5-6ABCF3A9E6F4}"/>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821817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581-4478-316C-E017-3644A950498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9AA1AA1-E0BF-7BA6-9579-F12AA0EE9F8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BCB3CD-A6CC-7B9F-A324-48D30EE9429B}"/>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C8DB536-CC0F-3FD6-5005-EA78F47BE210}"/>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5D10C5-5053-998E-08E9-E24331FC16B9}"/>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5006025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E246E-8C75-DCA3-DB7F-6EA2FEE99F29}"/>
              </a:ext>
            </a:extLst>
          </p:cNvPr>
          <p:cNvSpPr>
            <a:spLocks noGrp="1"/>
          </p:cNvSpPr>
          <p:nvPr>
            <p:ph type="title" orient="vert"/>
          </p:nvPr>
        </p:nvSpPr>
        <p:spPr>
          <a:xfrm>
            <a:off x="8724901"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D61A9E7-BB09-BB63-A116-F16AE1BD4145}"/>
              </a:ext>
            </a:extLst>
          </p:cNvPr>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56E4E0-368F-A032-B110-84FBBFDC645F}"/>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ACAD2E2B-2A88-3153-08D6-F4DE86BC43BC}"/>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D52D9CE-AE03-F0C2-36D6-266388D7CCBB}"/>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4715784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normAutofit/>
          </a:bodyPr>
          <a:lstStyle>
            <a:lvl1pPr>
              <a:defRPr sz="4000">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a:xfrm>
            <a:off x="1341755" y="1584960"/>
            <a:ext cx="10515599" cy="4933705"/>
          </a:xfrm>
        </p:spPr>
        <p:txBody>
          <a:bodyPr>
            <a:normAutofit/>
          </a:bodyPr>
          <a:lstStyle>
            <a:lvl1pPr marL="180000" indent="-457200">
              <a:lnSpc>
                <a:spcPct val="120000"/>
              </a:lnSpc>
              <a:spcBef>
                <a:spcPts val="600"/>
              </a:spcBef>
              <a:spcAft>
                <a:spcPts val="600"/>
              </a:spcAft>
              <a:buSzPct val="70000"/>
              <a:buFont typeface="Wingdings" pitchFamily="2" charset="2"/>
              <a:buChar char="v"/>
              <a:defRPr sz="2200" b="0" i="0">
                <a:latin typeface="Source Sans Pro" panose="020B0503030403020204" pitchFamily="34" charset="0"/>
                <a:ea typeface="Source Sans Pro" panose="020B0503030403020204" pitchFamily="34" charset="0"/>
                <a:cs typeface="Arial" panose="020B0604020202020204" pitchFamily="34" charset="0"/>
              </a:defRPr>
            </a:lvl1pPr>
            <a:lvl2pPr marL="685800" indent="-372600">
              <a:lnSpc>
                <a:spcPct val="125000"/>
              </a:lnSpc>
              <a:spcBef>
                <a:spcPts val="600"/>
              </a:spcBef>
              <a:spcAft>
                <a:spcPts val="600"/>
              </a:spcAft>
              <a:buSzPct val="82000"/>
              <a:buFont typeface="Wingdings" pitchFamily="2" charset="2"/>
              <a:buChar char="Ø"/>
              <a:defRPr sz="1800" b="0" i="0">
                <a:latin typeface="Source Sans Pro" panose="020B0503030403020204" pitchFamily="34" charset="0"/>
                <a:ea typeface="Source Sans Pro" panose="020B0503030403020204" pitchFamily="34" charset="0"/>
                <a:cs typeface="Arial" panose="020B0604020202020204" pitchFamily="34" charset="0"/>
              </a:defRPr>
            </a:lvl2pPr>
            <a:lvl3pPr marL="1143000" indent="-228600">
              <a:lnSpc>
                <a:spcPct val="125000"/>
              </a:lnSpc>
              <a:spcBef>
                <a:spcPts val="600"/>
              </a:spcBef>
              <a:spcAft>
                <a:spcPts val="600"/>
              </a:spcAft>
              <a:buFont typeface="Wingdings" pitchFamily="2" charset="2"/>
              <a:buChar char="§"/>
              <a:defRPr sz="16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600"/>
              </a:spcBef>
              <a:spcAft>
                <a:spcPts val="600"/>
              </a:spcAft>
              <a:defRPr sz="1400" b="0" i="0">
                <a:latin typeface="Source Sans Pro" panose="020B0503030403020204" pitchFamily="34" charset="0"/>
                <a:ea typeface="Source Sans Pro" panose="020B0503030403020204" pitchFamily="34" charset="0"/>
                <a:cs typeface="Arial" panose="020B0604020202020204" pitchFamily="34" charset="0"/>
              </a:defRPr>
            </a:lvl4pPr>
            <a:lvl5pPr marL="2057400" indent="-228600">
              <a:lnSpc>
                <a:spcPct val="125000"/>
              </a:lnSpc>
              <a:spcBef>
                <a:spcPts val="600"/>
              </a:spcBef>
              <a:spcAft>
                <a:spcPts val="600"/>
              </a:spcAft>
              <a:buFont typeface="Wingdings" pitchFamily="2" charset="2"/>
              <a:buChar char="ü"/>
              <a:defRPr sz="14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545739A5-89C8-DA9B-12DC-E8DF90D0D190}"/>
              </a:ext>
            </a:extLst>
          </p:cNvPr>
          <p:cNvSpPr>
            <a:spLocks noGrp="1"/>
          </p:cNvSpPr>
          <p:nvPr>
            <p:ph type="sldNum" sz="quarter" idx="12"/>
          </p:nvPr>
        </p:nvSpPr>
        <p:spPr>
          <a:xfrm>
            <a:off x="1199513" y="6451264"/>
            <a:ext cx="1452248" cy="365125"/>
          </a:xfrm>
          <a:prstGeom prst="rect">
            <a:avLst/>
          </a:prstGeom>
        </p:spPr>
        <p:txBody>
          <a:bodyPr/>
          <a:lstStyle/>
          <a:p>
            <a:fld id="{8DF14E08-3E27-4330-BBCC-108ACDB8E4C7}" type="slidenum">
              <a:rPr lang="en-GB" smtClean="0"/>
              <a:pPr/>
              <a:t>‹N°›</a:t>
            </a:fld>
            <a:endParaRPr lang="en-GB"/>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1341753" y="1180945"/>
            <a:ext cx="10515601"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962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5886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339B-C5DF-8184-1D1E-651CF1092DE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61AFE25-D642-889E-C4F3-EB4670CE54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39841651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A4AC03-B066-DF9E-E499-D16CB3DE3613}"/>
              </a:ext>
            </a:extLst>
          </p:cNvPr>
          <p:cNvSpPr/>
          <p:nvPr/>
        </p:nvSpPr>
        <p:spPr>
          <a:xfrm>
            <a:off x="1199513" y="339334"/>
            <a:ext cx="10657841" cy="617933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solidFill>
                <a:schemeClr val="bg1">
                  <a:lumMod val="95000"/>
                </a:schemeClr>
              </a:solidFill>
            </a:endParaRPr>
          </a:p>
        </p:txBody>
      </p:sp>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normAutofit/>
          </a:bodyPr>
          <a:lstStyle>
            <a:lvl1pPr>
              <a:defRPr sz="4000">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a:xfrm>
            <a:off x="1341755" y="1584960"/>
            <a:ext cx="10515599" cy="4933705"/>
          </a:xfrm>
        </p:spPr>
        <p:txBody>
          <a:bodyPr>
            <a:normAutofit/>
          </a:bodyPr>
          <a:lstStyle>
            <a:lvl1pPr marL="180000" indent="-457200">
              <a:lnSpc>
                <a:spcPct val="120000"/>
              </a:lnSpc>
              <a:spcBef>
                <a:spcPts val="600"/>
              </a:spcBef>
              <a:spcAft>
                <a:spcPts val="600"/>
              </a:spcAft>
              <a:buSzPct val="70000"/>
              <a:buFont typeface="Wingdings" pitchFamily="2" charset="2"/>
              <a:buChar char="v"/>
              <a:defRPr sz="2200" b="0" i="0">
                <a:latin typeface="Source Sans Pro" panose="020B0503030403020204" pitchFamily="34" charset="0"/>
                <a:ea typeface="Source Sans Pro" panose="020B0503030403020204" pitchFamily="34" charset="0"/>
                <a:cs typeface="Arial" panose="020B0604020202020204" pitchFamily="34" charset="0"/>
              </a:defRPr>
            </a:lvl1pPr>
            <a:lvl2pPr marL="685800" indent="-372600">
              <a:lnSpc>
                <a:spcPct val="125000"/>
              </a:lnSpc>
              <a:spcBef>
                <a:spcPts val="600"/>
              </a:spcBef>
              <a:spcAft>
                <a:spcPts val="600"/>
              </a:spcAft>
              <a:buSzPct val="82000"/>
              <a:buFont typeface="Wingdings" pitchFamily="2" charset="2"/>
              <a:buChar char="Ø"/>
              <a:defRPr sz="1800" b="0" i="0">
                <a:latin typeface="Source Sans Pro" panose="020B0503030403020204" pitchFamily="34" charset="0"/>
                <a:ea typeface="Source Sans Pro" panose="020B0503030403020204" pitchFamily="34" charset="0"/>
                <a:cs typeface="Arial" panose="020B0604020202020204" pitchFamily="34" charset="0"/>
              </a:defRPr>
            </a:lvl2pPr>
            <a:lvl3pPr marL="1143000" indent="-228600">
              <a:lnSpc>
                <a:spcPct val="125000"/>
              </a:lnSpc>
              <a:spcBef>
                <a:spcPts val="600"/>
              </a:spcBef>
              <a:spcAft>
                <a:spcPts val="600"/>
              </a:spcAft>
              <a:buFont typeface="Wingdings" pitchFamily="2" charset="2"/>
              <a:buChar char="§"/>
              <a:defRPr sz="16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600"/>
              </a:spcBef>
              <a:spcAft>
                <a:spcPts val="600"/>
              </a:spcAft>
              <a:defRPr sz="1400" b="0" i="0">
                <a:latin typeface="Source Sans Pro" panose="020B0503030403020204" pitchFamily="34" charset="0"/>
                <a:ea typeface="Source Sans Pro" panose="020B0503030403020204" pitchFamily="34" charset="0"/>
                <a:cs typeface="Arial" panose="020B0604020202020204" pitchFamily="34" charset="0"/>
              </a:defRPr>
            </a:lvl4pPr>
            <a:lvl5pPr marL="2057400" indent="-228600">
              <a:lnSpc>
                <a:spcPct val="125000"/>
              </a:lnSpc>
              <a:spcBef>
                <a:spcPts val="600"/>
              </a:spcBef>
              <a:spcAft>
                <a:spcPts val="600"/>
              </a:spcAft>
              <a:buFont typeface="Wingdings" pitchFamily="2" charset="2"/>
              <a:buChar char="ü"/>
              <a:defRPr sz="14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1341753" y="1180945"/>
            <a:ext cx="10515601"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6345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normAutofit/>
          </a:bodyPr>
          <a:lstStyle>
            <a:lvl1pPr>
              <a:defRPr sz="4000">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1341753" y="1180945"/>
            <a:ext cx="10515601"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124E1441-9AFB-0AD3-04A8-BD324E4F21D0}"/>
              </a:ext>
            </a:extLst>
          </p:cNvPr>
          <p:cNvGraphicFramePr>
            <a:graphicFrameLocks/>
          </p:cNvGraphicFramePr>
          <p:nvPr>
            <p:extLst>
              <p:ext uri="{D42A27DB-BD31-4B8C-83A1-F6EECF244321}">
                <p14:modId xmlns:p14="http://schemas.microsoft.com/office/powerpoint/2010/main" val="105850996"/>
              </p:ext>
            </p:extLst>
          </p:nvPr>
        </p:nvGraphicFramePr>
        <p:xfrm>
          <a:off x="1341438" y="1584324"/>
          <a:ext cx="10515600" cy="4751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5">
            <a:extLst>
              <a:ext uri="{FF2B5EF4-FFF2-40B4-BE49-F238E27FC236}">
                <a16:creationId xmlns:a16="http://schemas.microsoft.com/office/drawing/2014/main" id="{C57E45E6-D9B7-C8D4-24D0-EAE762264F53}"/>
              </a:ext>
            </a:extLst>
          </p:cNvPr>
          <p:cNvSpPr txBox="1">
            <a:spLocks/>
          </p:cNvSpPr>
          <p:nvPr/>
        </p:nvSpPr>
        <p:spPr>
          <a:xfrm>
            <a:off x="1219833" y="6431582"/>
            <a:ext cx="1452248" cy="3319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1400" i="1">
                <a:solidFill>
                  <a:schemeClr val="bg1">
                    <a:lumMod val="75000"/>
                  </a:schemeClr>
                </a:solidFill>
                <a:latin typeface="Palatino Linotype" panose="02040502050505030304" pitchFamily="18" charset="0"/>
              </a:rPr>
              <a:t>Chương 1_</a:t>
            </a:r>
            <a:r>
              <a:rPr lang="en-US" sz="1600" i="1">
                <a:solidFill>
                  <a:schemeClr val="bg1">
                    <a:lumMod val="75000"/>
                  </a:schemeClr>
                </a:solidFill>
                <a:latin typeface="Palatino Linotype" panose="02040502050505030304" pitchFamily="18" charset="0"/>
              </a:rPr>
              <a:t>P</a:t>
            </a:r>
            <a:fld id="{074B966B-61C1-4D35-A6DB-517C1428DB9D}" type="slidenum">
              <a:rPr lang="en-US" sz="1600" b="1" i="1" smtClean="0">
                <a:solidFill>
                  <a:schemeClr val="bg1">
                    <a:lumMod val="75000"/>
                  </a:schemeClr>
                </a:solidFill>
                <a:latin typeface="Palatino Linotype" panose="02040502050505030304" pitchFamily="18" charset="0"/>
              </a:rPr>
              <a:pPr/>
              <a:t>‹N°›</a:t>
            </a:fld>
            <a:endParaRPr lang="en-US" b="1" i="1">
              <a:solidFill>
                <a:schemeClr val="bg1">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2277972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201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F5A4-CDAF-6988-F5D7-78FCA379493D}"/>
              </a:ext>
            </a:extLst>
          </p:cNvPr>
          <p:cNvSpPr>
            <a:spLocks noGrp="1"/>
          </p:cNvSpPr>
          <p:nvPr>
            <p:ph type="title" hasCustomPrompt="1"/>
          </p:nvPr>
        </p:nvSpPr>
        <p:spPr>
          <a:xfrm>
            <a:off x="1240155" y="1477254"/>
            <a:ext cx="10515600" cy="1054972"/>
          </a:xfrm>
          <a:solidFill>
            <a:schemeClr val="bg2"/>
          </a:solidFill>
        </p:spPr>
        <p:txBody>
          <a:bodyPr>
            <a:normAutofit/>
          </a:bodyPr>
          <a:lstStyle>
            <a:lvl1pPr>
              <a:defRPr sz="4000" i="1" u="none">
                <a:latin typeface="Palatino Linotype" panose="02040502050505030304" pitchFamily="18" charset="0"/>
              </a:defRPr>
            </a:lvl1pPr>
          </a:lstStyle>
          <a:p>
            <a:r>
              <a:rPr lang="en-US"/>
              <a:t>Bài tập</a:t>
            </a:r>
          </a:p>
        </p:txBody>
      </p:sp>
      <p:sp>
        <p:nvSpPr>
          <p:cNvPr id="6" name="Content Placeholder 2">
            <a:extLst>
              <a:ext uri="{FF2B5EF4-FFF2-40B4-BE49-F238E27FC236}">
                <a16:creationId xmlns:a16="http://schemas.microsoft.com/office/drawing/2014/main" id="{C3DE4B15-7A4F-1D9B-BD43-498C1A7F43B2}"/>
              </a:ext>
            </a:extLst>
          </p:cNvPr>
          <p:cNvSpPr>
            <a:spLocks noGrp="1"/>
          </p:cNvSpPr>
          <p:nvPr>
            <p:ph idx="1"/>
          </p:nvPr>
        </p:nvSpPr>
        <p:spPr>
          <a:xfrm>
            <a:off x="1240156" y="2600961"/>
            <a:ext cx="10515599" cy="2641599"/>
          </a:xfrm>
          <a:solidFill>
            <a:schemeClr val="bg2"/>
          </a:solidFill>
        </p:spPr>
        <p:txBody>
          <a:bodyPr>
            <a:normAutofit/>
          </a:bodyPr>
          <a:lstStyle>
            <a:lvl1pPr marL="180000" indent="-457200">
              <a:lnSpc>
                <a:spcPct val="120000"/>
              </a:lnSpc>
              <a:spcBef>
                <a:spcPts val="600"/>
              </a:spcBef>
              <a:spcAft>
                <a:spcPts val="600"/>
              </a:spcAft>
              <a:buSzPct val="70000"/>
              <a:buFont typeface="Wingdings" pitchFamily="2" charset="2"/>
              <a:buChar char="v"/>
              <a:defRPr sz="2200" b="0" i="1">
                <a:latin typeface="Palatino Linotype" panose="02040502050505030304" pitchFamily="18" charset="0"/>
                <a:ea typeface="Source Sans Pro" panose="020B0503030403020204" pitchFamily="34" charset="0"/>
                <a:cs typeface="Arial" panose="020B0604020202020204" pitchFamily="34" charset="0"/>
              </a:defRPr>
            </a:lvl1pPr>
            <a:lvl2pPr marL="685800" indent="-372600">
              <a:lnSpc>
                <a:spcPct val="125000"/>
              </a:lnSpc>
              <a:spcBef>
                <a:spcPts val="600"/>
              </a:spcBef>
              <a:spcAft>
                <a:spcPts val="600"/>
              </a:spcAft>
              <a:buSzPct val="82000"/>
              <a:buFont typeface="Wingdings" pitchFamily="2" charset="2"/>
              <a:buChar char="Ø"/>
              <a:defRPr sz="1800" b="0" i="0">
                <a:latin typeface="Source Sans Pro" panose="020B0503030403020204" pitchFamily="34" charset="0"/>
                <a:ea typeface="Source Sans Pro" panose="020B0503030403020204" pitchFamily="34" charset="0"/>
                <a:cs typeface="Arial" panose="020B0604020202020204" pitchFamily="34" charset="0"/>
              </a:defRPr>
            </a:lvl2pPr>
            <a:lvl3pPr marL="1143000" indent="-228600">
              <a:lnSpc>
                <a:spcPct val="125000"/>
              </a:lnSpc>
              <a:spcBef>
                <a:spcPts val="600"/>
              </a:spcBef>
              <a:spcAft>
                <a:spcPts val="600"/>
              </a:spcAft>
              <a:buFont typeface="Wingdings" pitchFamily="2" charset="2"/>
              <a:buChar char="§"/>
              <a:defRPr sz="16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600"/>
              </a:spcBef>
              <a:spcAft>
                <a:spcPts val="600"/>
              </a:spcAft>
              <a:defRPr sz="1400" b="0" i="0">
                <a:latin typeface="Source Sans Pro" panose="020B0503030403020204" pitchFamily="34" charset="0"/>
                <a:ea typeface="Source Sans Pro" panose="020B0503030403020204" pitchFamily="34" charset="0"/>
                <a:cs typeface="Arial" panose="020B0604020202020204" pitchFamily="34" charset="0"/>
              </a:defRPr>
            </a:lvl4pPr>
            <a:lvl5pPr marL="2057400" indent="-228600">
              <a:lnSpc>
                <a:spcPct val="125000"/>
              </a:lnSpc>
              <a:spcBef>
                <a:spcPts val="600"/>
              </a:spcBef>
              <a:spcAft>
                <a:spcPts val="600"/>
              </a:spcAft>
              <a:buFont typeface="Wingdings" pitchFamily="2" charset="2"/>
              <a:buChar char="ü"/>
              <a:defRPr sz="14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p:txBody>
      </p:sp>
      <p:sp>
        <p:nvSpPr>
          <p:cNvPr id="7" name="Slide Number Placeholder 5">
            <a:extLst>
              <a:ext uri="{FF2B5EF4-FFF2-40B4-BE49-F238E27FC236}">
                <a16:creationId xmlns:a16="http://schemas.microsoft.com/office/drawing/2014/main" id="{61252704-DDE2-183B-464E-639BF103E94B}"/>
              </a:ext>
            </a:extLst>
          </p:cNvPr>
          <p:cNvSpPr>
            <a:spLocks noGrp="1"/>
          </p:cNvSpPr>
          <p:nvPr>
            <p:ph type="sldNum" sz="quarter" idx="12"/>
          </p:nvPr>
        </p:nvSpPr>
        <p:spPr>
          <a:xfrm>
            <a:off x="1067433" y="6454298"/>
            <a:ext cx="1452248" cy="331932"/>
          </a:xfrm>
          <a:prstGeom prst="rect">
            <a:avLst/>
          </a:prstGeom>
        </p:spPr>
        <p:txBody>
          <a:bodyPr/>
          <a:lstStyle/>
          <a:p>
            <a:fld id="{48F63A3B-78C7-47BE-AE5E-E10140E04643}" type="slidenum">
              <a:rPr lang="en-US" dirty="0"/>
              <a:t>‹N°›</a:t>
            </a:fld>
            <a:endParaRPr lang="en-US" dirty="0"/>
          </a:p>
        </p:txBody>
      </p:sp>
    </p:spTree>
    <p:extLst>
      <p:ext uri="{BB962C8B-B14F-4D97-AF65-F5344CB8AC3E}">
        <p14:creationId xmlns:p14="http://schemas.microsoft.com/office/powerpoint/2010/main" val="22179595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7CE4-AD3F-9BC9-1A87-AF91C7B5D884}"/>
              </a:ext>
            </a:extLst>
          </p:cNvPr>
          <p:cNvSpPr>
            <a:spLocks noGrp="1"/>
          </p:cNvSpPr>
          <p:nvPr>
            <p:ph type="title"/>
          </p:nvPr>
        </p:nvSpPr>
        <p:spPr>
          <a:xfrm>
            <a:off x="1219200" y="1709738"/>
            <a:ext cx="10128250" cy="2852737"/>
          </a:xfrm>
        </p:spPr>
        <p:txBody>
          <a:bodyPr anchor="b"/>
          <a:lstStyle>
            <a:lvl1pPr>
              <a:defRPr sz="48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73257ED-8654-4A4D-7E95-AF72CFB02EE1}"/>
              </a:ext>
            </a:extLst>
          </p:cNvPr>
          <p:cNvSpPr>
            <a:spLocks noGrp="1"/>
          </p:cNvSpPr>
          <p:nvPr>
            <p:ph type="body" idx="1"/>
          </p:nvPr>
        </p:nvSpPr>
        <p:spPr>
          <a:xfrm>
            <a:off x="1219200" y="4589463"/>
            <a:ext cx="101282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556983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4CFB-9E6D-26E9-6CE8-62BB6688CDC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1C8EA0-100B-9E18-1854-308B9CC95C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3897D0-F17C-62AD-4A14-554C5BF6271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AA97E1A-ECFE-9B87-93B9-5ABF136D21C5}"/>
              </a:ext>
            </a:extLst>
          </p:cNvPr>
          <p:cNvSpPr>
            <a:spLocks noGrp="1"/>
          </p:cNvSpPr>
          <p:nvPr>
            <p:ph type="dt" sz="half" idx="10"/>
          </p:nvPr>
        </p:nvSpPr>
        <p:spPr>
          <a:xfrm>
            <a:off x="838200" y="6356350"/>
            <a:ext cx="2743200" cy="365125"/>
          </a:xfrm>
          <a:prstGeom prst="rect">
            <a:avLst/>
          </a:prstGeom>
        </p:spPr>
        <p:txBody>
          <a:bodyPr/>
          <a:lstStyle/>
          <a:p>
            <a:fld id="{412D165E-2ED9-4DA9-99B2-16E4DB74B7D0}" type="datetimeFigureOut">
              <a:rPr lang="en-GB" smtClean="0"/>
              <a:pPr/>
              <a:t>24/12/2024</a:t>
            </a:fld>
            <a:endParaRPr lang="en-GB"/>
          </a:p>
        </p:txBody>
      </p:sp>
      <p:sp>
        <p:nvSpPr>
          <p:cNvPr id="6" name="Footer Placeholder 5">
            <a:extLst>
              <a:ext uri="{FF2B5EF4-FFF2-40B4-BE49-F238E27FC236}">
                <a16:creationId xmlns:a16="http://schemas.microsoft.com/office/drawing/2014/main" id="{29BA72FB-0509-D5A6-A428-C04D61940FD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A41AA42-3BC3-3AD2-2ABB-08BBCBE285E6}"/>
              </a:ext>
            </a:extLst>
          </p:cNvPr>
          <p:cNvSpPr>
            <a:spLocks noGrp="1"/>
          </p:cNvSpPr>
          <p:nvPr>
            <p:ph type="sldNum" sz="quarter" idx="12"/>
          </p:nvPr>
        </p:nvSpPr>
        <p:spPr>
          <a:xfrm>
            <a:off x="8610600" y="6356350"/>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34830813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FC33-B5E7-5DF6-ADCE-A761CEA7383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59BA230-E04A-73B0-7F62-8F5F99226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2BAB055-3B10-6F28-A02E-D98B70DDED8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5F30A07-EA40-410E-6709-F2573705A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C3F6D6-E78B-E627-5908-5D288383301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5CC660D-E21E-2830-759A-74E2C243EDC0}"/>
              </a:ext>
            </a:extLst>
          </p:cNvPr>
          <p:cNvSpPr>
            <a:spLocks noGrp="1"/>
          </p:cNvSpPr>
          <p:nvPr>
            <p:ph type="dt" sz="half" idx="10"/>
          </p:nvPr>
        </p:nvSpPr>
        <p:spPr>
          <a:xfrm>
            <a:off x="838200" y="6356350"/>
            <a:ext cx="2743200" cy="365125"/>
          </a:xfrm>
          <a:prstGeom prst="rect">
            <a:avLst/>
          </a:prstGeom>
        </p:spPr>
        <p:txBody>
          <a:bodyPr/>
          <a:lstStyle/>
          <a:p>
            <a:fld id="{412D165E-2ED9-4DA9-99B2-16E4DB74B7D0}" type="datetimeFigureOut">
              <a:rPr lang="en-GB" smtClean="0"/>
              <a:pPr/>
              <a:t>24/12/2024</a:t>
            </a:fld>
            <a:endParaRPr lang="en-GB"/>
          </a:p>
        </p:txBody>
      </p:sp>
      <p:sp>
        <p:nvSpPr>
          <p:cNvPr id="8" name="Footer Placeholder 7">
            <a:extLst>
              <a:ext uri="{FF2B5EF4-FFF2-40B4-BE49-F238E27FC236}">
                <a16:creationId xmlns:a16="http://schemas.microsoft.com/office/drawing/2014/main" id="{B84A6BB5-FAC6-4272-CEE6-CA31EF60561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3F6E85E2-6240-231D-3A9B-5C16DAD6A197}"/>
              </a:ext>
            </a:extLst>
          </p:cNvPr>
          <p:cNvSpPr>
            <a:spLocks noGrp="1"/>
          </p:cNvSpPr>
          <p:nvPr>
            <p:ph type="sldNum" sz="quarter" idx="12"/>
          </p:nvPr>
        </p:nvSpPr>
        <p:spPr>
          <a:xfrm>
            <a:off x="8610600" y="6356350"/>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39933156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875-BF5F-B670-4703-8B4AC52037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F521578-C7BF-3D5A-7B8D-7F757669DC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1454060-581A-D656-12A2-D5D878881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CC5DD24-B50B-02AA-3A23-2BD3B9D7F880}"/>
              </a:ext>
            </a:extLst>
          </p:cNvPr>
          <p:cNvSpPr>
            <a:spLocks noGrp="1"/>
          </p:cNvSpPr>
          <p:nvPr>
            <p:ph type="dt" sz="half" idx="10"/>
          </p:nvPr>
        </p:nvSpPr>
        <p:spPr>
          <a:xfrm>
            <a:off x="838200" y="6356350"/>
            <a:ext cx="2743200" cy="365125"/>
          </a:xfrm>
          <a:prstGeom prst="rect">
            <a:avLst/>
          </a:prstGeom>
        </p:spPr>
        <p:txBody>
          <a:bodyPr/>
          <a:lstStyle/>
          <a:p>
            <a:fld id="{412D165E-2ED9-4DA9-99B2-16E4DB74B7D0}" type="datetimeFigureOut">
              <a:rPr lang="en-GB" smtClean="0"/>
              <a:pPr/>
              <a:t>24/12/2024</a:t>
            </a:fld>
            <a:endParaRPr lang="en-GB"/>
          </a:p>
        </p:txBody>
      </p:sp>
      <p:sp>
        <p:nvSpPr>
          <p:cNvPr id="6" name="Footer Placeholder 5">
            <a:extLst>
              <a:ext uri="{FF2B5EF4-FFF2-40B4-BE49-F238E27FC236}">
                <a16:creationId xmlns:a16="http://schemas.microsoft.com/office/drawing/2014/main" id="{071F5648-86C5-5D1D-6D01-6260775E765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CD67ACE-D9E4-66AE-2A32-FC178CBE6F4D}"/>
              </a:ext>
            </a:extLst>
          </p:cNvPr>
          <p:cNvSpPr>
            <a:spLocks noGrp="1"/>
          </p:cNvSpPr>
          <p:nvPr>
            <p:ph type="sldNum" sz="quarter" idx="12"/>
          </p:nvPr>
        </p:nvSpPr>
        <p:spPr>
          <a:xfrm>
            <a:off x="8610600" y="6356350"/>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35506667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0A16-D859-416C-8D37-04EAD365F6A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B654A95-17DB-5A99-A0B2-6CF0B7A99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8B2130BC-3982-E683-1E42-59B4985FD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28454CC-7C7A-7B80-FEF9-CAC41DCEE176}"/>
              </a:ext>
            </a:extLst>
          </p:cNvPr>
          <p:cNvSpPr>
            <a:spLocks noGrp="1"/>
          </p:cNvSpPr>
          <p:nvPr>
            <p:ph type="dt" sz="half" idx="10"/>
          </p:nvPr>
        </p:nvSpPr>
        <p:spPr>
          <a:xfrm>
            <a:off x="838200" y="6356350"/>
            <a:ext cx="2743200" cy="365125"/>
          </a:xfrm>
          <a:prstGeom prst="rect">
            <a:avLst/>
          </a:prstGeom>
        </p:spPr>
        <p:txBody>
          <a:bodyPr/>
          <a:lstStyle/>
          <a:p>
            <a:fld id="{412D165E-2ED9-4DA9-99B2-16E4DB74B7D0}" type="datetimeFigureOut">
              <a:rPr lang="en-GB" smtClean="0"/>
              <a:pPr/>
              <a:t>24/12/2024</a:t>
            </a:fld>
            <a:endParaRPr lang="en-GB"/>
          </a:p>
        </p:txBody>
      </p:sp>
      <p:sp>
        <p:nvSpPr>
          <p:cNvPr id="6" name="Footer Placeholder 5">
            <a:extLst>
              <a:ext uri="{FF2B5EF4-FFF2-40B4-BE49-F238E27FC236}">
                <a16:creationId xmlns:a16="http://schemas.microsoft.com/office/drawing/2014/main" id="{7E48CDEC-3C2D-4E72-1EFB-93C16D295BE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AEC6640-052A-FC20-33C5-6ABCF3A9E6F4}"/>
              </a:ext>
            </a:extLst>
          </p:cNvPr>
          <p:cNvSpPr>
            <a:spLocks noGrp="1"/>
          </p:cNvSpPr>
          <p:nvPr>
            <p:ph type="sldNum" sz="quarter" idx="12"/>
          </p:nvPr>
        </p:nvSpPr>
        <p:spPr>
          <a:xfrm>
            <a:off x="8610600" y="6356350"/>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1088900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F5A4-CDAF-6988-F5D7-78FCA379493D}"/>
              </a:ext>
            </a:extLst>
          </p:cNvPr>
          <p:cNvSpPr>
            <a:spLocks noGrp="1"/>
          </p:cNvSpPr>
          <p:nvPr>
            <p:ph type="title" hasCustomPrompt="1"/>
          </p:nvPr>
        </p:nvSpPr>
        <p:spPr>
          <a:xfrm>
            <a:off x="1240155" y="1477254"/>
            <a:ext cx="10515600" cy="1054972"/>
          </a:xfrm>
          <a:solidFill>
            <a:schemeClr val="bg2"/>
          </a:solidFill>
        </p:spPr>
        <p:txBody>
          <a:bodyPr>
            <a:normAutofit/>
          </a:bodyPr>
          <a:lstStyle>
            <a:lvl1pPr>
              <a:defRPr sz="3000" i="1" u="none">
                <a:latin typeface="Palatino Linotype" panose="02040502050505030304" pitchFamily="18" charset="0"/>
              </a:defRPr>
            </a:lvl1pPr>
          </a:lstStyle>
          <a:p>
            <a:r>
              <a:rPr lang="en-US"/>
              <a:t>Bài tập</a:t>
            </a:r>
          </a:p>
        </p:txBody>
      </p:sp>
      <p:sp>
        <p:nvSpPr>
          <p:cNvPr id="6" name="Content Placeholder 2">
            <a:extLst>
              <a:ext uri="{FF2B5EF4-FFF2-40B4-BE49-F238E27FC236}">
                <a16:creationId xmlns:a16="http://schemas.microsoft.com/office/drawing/2014/main" id="{C3DE4B15-7A4F-1D9B-BD43-498C1A7F43B2}"/>
              </a:ext>
            </a:extLst>
          </p:cNvPr>
          <p:cNvSpPr>
            <a:spLocks noGrp="1"/>
          </p:cNvSpPr>
          <p:nvPr>
            <p:ph idx="1"/>
          </p:nvPr>
        </p:nvSpPr>
        <p:spPr>
          <a:xfrm>
            <a:off x="1240158" y="2600962"/>
            <a:ext cx="10515599" cy="2641599"/>
          </a:xfrm>
          <a:solidFill>
            <a:schemeClr val="bg2"/>
          </a:solidFill>
        </p:spPr>
        <p:txBody>
          <a:bodyPr>
            <a:normAutofit/>
          </a:bodyPr>
          <a:lstStyle>
            <a:lvl1pPr marL="135000" indent="-342900">
              <a:lnSpc>
                <a:spcPct val="120000"/>
              </a:lnSpc>
              <a:spcBef>
                <a:spcPts val="450"/>
              </a:spcBef>
              <a:spcAft>
                <a:spcPts val="450"/>
              </a:spcAft>
              <a:buSzPct val="70000"/>
              <a:buFont typeface="Wingdings" pitchFamily="2" charset="2"/>
              <a:buChar char="v"/>
              <a:defRPr sz="1650" b="0" i="1">
                <a:latin typeface="Palatino Linotype" panose="02040502050505030304" pitchFamily="18" charset="0"/>
                <a:ea typeface="Source Sans Pro" panose="020B0503030403020204" pitchFamily="34" charset="0"/>
                <a:cs typeface="Arial" panose="020B0604020202020204" pitchFamily="34" charset="0"/>
              </a:defRPr>
            </a:lvl1pPr>
            <a:lvl2pPr marL="514350" indent="-279450">
              <a:lnSpc>
                <a:spcPct val="125000"/>
              </a:lnSpc>
              <a:spcBef>
                <a:spcPts val="450"/>
              </a:spcBef>
              <a:spcAft>
                <a:spcPts val="450"/>
              </a:spcAft>
              <a:buSzPct val="82000"/>
              <a:buFont typeface="Wingdings" pitchFamily="2" charset="2"/>
              <a:buChar char="Ø"/>
              <a:defRPr sz="1350" b="0" i="0">
                <a:latin typeface="Source Sans Pro" panose="020B0503030403020204" pitchFamily="34" charset="0"/>
                <a:ea typeface="Source Sans Pro" panose="020B0503030403020204" pitchFamily="34" charset="0"/>
                <a:cs typeface="Arial" panose="020B0604020202020204" pitchFamily="34" charset="0"/>
              </a:defRPr>
            </a:lvl2pPr>
            <a:lvl3pPr marL="857250" indent="-171450">
              <a:lnSpc>
                <a:spcPct val="125000"/>
              </a:lnSpc>
              <a:spcBef>
                <a:spcPts val="450"/>
              </a:spcBef>
              <a:spcAft>
                <a:spcPts val="450"/>
              </a:spcAft>
              <a:buFont typeface="Wingdings" pitchFamily="2" charset="2"/>
              <a:buChar char="§"/>
              <a:defRPr sz="12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450"/>
              </a:spcBef>
              <a:spcAft>
                <a:spcPts val="450"/>
              </a:spcAft>
              <a:defRPr sz="1050" b="0" i="0">
                <a:latin typeface="Source Sans Pro" panose="020B0503030403020204" pitchFamily="34" charset="0"/>
                <a:ea typeface="Source Sans Pro" panose="020B0503030403020204" pitchFamily="34" charset="0"/>
                <a:cs typeface="Arial" panose="020B0604020202020204" pitchFamily="34" charset="0"/>
              </a:defRPr>
            </a:lvl4pPr>
            <a:lvl5pPr marL="1543050" indent="-171450">
              <a:lnSpc>
                <a:spcPct val="125000"/>
              </a:lnSpc>
              <a:spcBef>
                <a:spcPts val="450"/>
              </a:spcBef>
              <a:spcAft>
                <a:spcPts val="450"/>
              </a:spcAft>
              <a:buFont typeface="Wingdings" pitchFamily="2" charset="2"/>
              <a:buChar char="ü"/>
              <a:defRPr sz="105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p:txBody>
      </p:sp>
      <p:sp>
        <p:nvSpPr>
          <p:cNvPr id="7" name="Slide Number Placeholder 5">
            <a:extLst>
              <a:ext uri="{FF2B5EF4-FFF2-40B4-BE49-F238E27FC236}">
                <a16:creationId xmlns:a16="http://schemas.microsoft.com/office/drawing/2014/main" id="{61252704-DDE2-183B-464E-639BF103E94B}"/>
              </a:ext>
            </a:extLst>
          </p:cNvPr>
          <p:cNvSpPr>
            <a:spLocks noGrp="1"/>
          </p:cNvSpPr>
          <p:nvPr>
            <p:ph type="sldNum" sz="quarter" idx="12"/>
          </p:nvPr>
        </p:nvSpPr>
        <p:spPr>
          <a:xfrm>
            <a:off x="1067433" y="6454298"/>
            <a:ext cx="1452248" cy="331932"/>
          </a:xfrm>
          <a:prstGeom prst="rect">
            <a:avLst/>
          </a:prstGeom>
        </p:spPr>
        <p:txBody>
          <a:bodyPr/>
          <a:lstStyle/>
          <a:p>
            <a:r>
              <a:rPr lang="en-US"/>
              <a:t> </a:t>
            </a:r>
            <a:r>
              <a:rPr lang="en-US" sz="1050" i="1">
                <a:solidFill>
                  <a:schemeClr val="bg1">
                    <a:lumMod val="75000"/>
                  </a:schemeClr>
                </a:solidFill>
                <a:latin typeface="Palatino Linotype" panose="02040502050505030304" pitchFamily="18" charset="0"/>
              </a:rPr>
              <a:t>Chương 1_</a:t>
            </a:r>
            <a:r>
              <a:rPr lang="en-US" sz="1200" i="1">
                <a:solidFill>
                  <a:schemeClr val="bg1">
                    <a:lumMod val="75000"/>
                  </a:schemeClr>
                </a:solidFill>
                <a:latin typeface="Palatino Linotype" panose="02040502050505030304" pitchFamily="18" charset="0"/>
              </a:rPr>
              <a:t>P</a:t>
            </a:r>
            <a:fld id="{074B966B-61C1-4D35-A6DB-517C1428DB9D}" type="slidenum">
              <a:rPr lang="en-US" sz="1200" b="1" i="1" smtClean="0">
                <a:solidFill>
                  <a:schemeClr val="bg1">
                    <a:lumMod val="75000"/>
                  </a:schemeClr>
                </a:solidFill>
                <a:latin typeface="Palatino Linotype" panose="02040502050505030304" pitchFamily="18" charset="0"/>
              </a:rPr>
              <a:pPr/>
              <a:t>‹N°›</a:t>
            </a:fld>
            <a:endParaRPr lang="en-US" b="1" i="1">
              <a:solidFill>
                <a:schemeClr val="bg1">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11004334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581-4478-316C-E017-3644A950498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9AA1AA1-E0BF-7BA6-9579-F12AA0EE9F8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BCB3CD-A6CC-7B9F-A324-48D30EE9429B}"/>
              </a:ext>
            </a:extLst>
          </p:cNvPr>
          <p:cNvSpPr>
            <a:spLocks noGrp="1"/>
          </p:cNvSpPr>
          <p:nvPr>
            <p:ph type="dt" sz="half" idx="10"/>
          </p:nvPr>
        </p:nvSpPr>
        <p:spPr>
          <a:xfrm>
            <a:off x="838200" y="6356350"/>
            <a:ext cx="2743200" cy="365125"/>
          </a:xfrm>
          <a:prstGeom prst="rect">
            <a:avLst/>
          </a:prstGeom>
        </p:spPr>
        <p:txBody>
          <a:bodyPr/>
          <a:lstStyle/>
          <a:p>
            <a:fld id="{412D165E-2ED9-4DA9-99B2-16E4DB74B7D0}" type="datetimeFigureOut">
              <a:rPr lang="en-GB" smtClean="0"/>
              <a:pPr/>
              <a:t>24/12/2024</a:t>
            </a:fld>
            <a:endParaRPr lang="en-GB"/>
          </a:p>
        </p:txBody>
      </p:sp>
      <p:sp>
        <p:nvSpPr>
          <p:cNvPr id="5" name="Footer Placeholder 4">
            <a:extLst>
              <a:ext uri="{FF2B5EF4-FFF2-40B4-BE49-F238E27FC236}">
                <a16:creationId xmlns:a16="http://schemas.microsoft.com/office/drawing/2014/main" id="{6C8DB536-CC0F-3FD6-5005-EA78F47BE21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65D10C5-5053-998E-08E9-E24331FC16B9}"/>
              </a:ext>
            </a:extLst>
          </p:cNvPr>
          <p:cNvSpPr>
            <a:spLocks noGrp="1"/>
          </p:cNvSpPr>
          <p:nvPr>
            <p:ph type="sldNum" sz="quarter" idx="12"/>
          </p:nvPr>
        </p:nvSpPr>
        <p:spPr>
          <a:xfrm>
            <a:off x="8610600" y="6356350"/>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11086419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E246E-8C75-DCA3-DB7F-6EA2FEE99F2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D61A9E7-BB09-BB63-A116-F16AE1BD414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56E4E0-368F-A032-B110-84FBBFDC645F}"/>
              </a:ext>
            </a:extLst>
          </p:cNvPr>
          <p:cNvSpPr>
            <a:spLocks noGrp="1"/>
          </p:cNvSpPr>
          <p:nvPr>
            <p:ph type="dt" sz="half" idx="10"/>
          </p:nvPr>
        </p:nvSpPr>
        <p:spPr>
          <a:xfrm>
            <a:off x="838200" y="6356350"/>
            <a:ext cx="2743200" cy="365125"/>
          </a:xfrm>
          <a:prstGeom prst="rect">
            <a:avLst/>
          </a:prstGeom>
        </p:spPr>
        <p:txBody>
          <a:bodyPr/>
          <a:lstStyle/>
          <a:p>
            <a:fld id="{412D165E-2ED9-4DA9-99B2-16E4DB74B7D0}" type="datetimeFigureOut">
              <a:rPr lang="en-GB" smtClean="0"/>
              <a:pPr/>
              <a:t>24/12/2024</a:t>
            </a:fld>
            <a:endParaRPr lang="en-GB"/>
          </a:p>
        </p:txBody>
      </p:sp>
      <p:sp>
        <p:nvSpPr>
          <p:cNvPr id="5" name="Footer Placeholder 4">
            <a:extLst>
              <a:ext uri="{FF2B5EF4-FFF2-40B4-BE49-F238E27FC236}">
                <a16:creationId xmlns:a16="http://schemas.microsoft.com/office/drawing/2014/main" id="{ACAD2E2B-2A88-3153-08D6-F4DE86BC43BC}"/>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D52D9CE-AE03-F0C2-36D6-266388D7CCBB}"/>
              </a:ext>
            </a:extLst>
          </p:cNvPr>
          <p:cNvSpPr>
            <a:spLocks noGrp="1"/>
          </p:cNvSpPr>
          <p:nvPr>
            <p:ph type="sldNum" sz="quarter" idx="12"/>
          </p:nvPr>
        </p:nvSpPr>
        <p:spPr>
          <a:xfrm>
            <a:off x="8610600" y="6356350"/>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2591317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19403" y="260649"/>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679509" y="198884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8" name="Picture Placeholder 7"/>
          <p:cNvSpPr>
            <a:spLocks noGrp="1"/>
          </p:cNvSpPr>
          <p:nvPr>
            <p:ph type="pic" sz="quarter" idx="13"/>
          </p:nvPr>
        </p:nvSpPr>
        <p:spPr>
          <a:xfrm>
            <a:off x="1487488" y="4077072"/>
            <a:ext cx="4704523" cy="1944216"/>
          </a:xfrm>
        </p:spPr>
        <p:txBody>
          <a:bodyPr/>
          <a:lstStyle/>
          <a:p>
            <a:endParaRPr lang="en-GB"/>
          </a:p>
        </p:txBody>
      </p:sp>
      <p:sp>
        <p:nvSpPr>
          <p:cNvPr id="5" name="Text Placeholder 4"/>
          <p:cNvSpPr>
            <a:spLocks noGrp="1"/>
          </p:cNvSpPr>
          <p:nvPr>
            <p:ph type="body" sz="quarter" idx="14"/>
          </p:nvPr>
        </p:nvSpPr>
        <p:spPr>
          <a:xfrm>
            <a:off x="6671734" y="3860801"/>
            <a:ext cx="4320117" cy="223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038347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534C-3992-E80C-5D7C-419F82FC14E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A06FAA3-F771-ABAA-DD2A-1F34B7C386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680C5C5-EC81-CCE8-5170-2881B95CE65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8C9A2EF-B406-8151-D889-9DA93BD51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BFB7D-E2EB-227D-B8ED-96EA345D96FF}"/>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33488141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8DC4C-B624-391A-143A-451BD1FB1C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D0BD753-5362-CD2A-A769-9546A96A710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775458C-2D6B-EB12-3408-C773EC6D56A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F6FCA1D-07F0-6011-B749-279EB7F56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4D798-BAB7-2370-3B3E-87D5A6771D5B}"/>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11442494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9271-F442-9A7B-CACD-D3977D5E6DD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9C32C37-BDF4-565F-8796-F9062BEBBF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9BF340F-97FE-B974-D94B-9F29BE5CD4A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9E830F4-3E3D-0807-24A2-4CA3742E7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00500-C1D7-3BE8-C6D2-798705DAB9EF}"/>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28640126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EE26-C17A-32B6-EB73-571CB5A7A4A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383113D-4C17-313D-CA84-716888FDEA6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5FACCC2-4FB6-63F9-CE59-7AD67697BA5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C6F2DF7-3F8B-26D2-C22F-228650BBBCF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9C74A87-239D-868F-8B6B-8AD3258D1D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A24066-5AF2-2DC6-0A10-235BF54E9771}"/>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27737287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EE842-5B76-7574-4635-A14B65F26EC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87BBA04-1A24-D0F6-4A63-BD4C679048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1E86196-7EBA-56D1-CD1F-FC3048B0D21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68BB8C5-82AA-BBBF-6828-96746F55DA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89797DE-1169-CA2A-8674-A9466AFADA8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C282C47-2483-1D4D-A2FD-FF8D68BEE22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1A759C0-86B4-45D1-F8F9-96C3014D57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780121-345A-F1DD-79C3-4737110604E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14960437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4EE1-3DE4-9CBD-1B8B-B095FFE2867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6A10E23-4BFB-88C2-97AD-B8DFB980542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0122DD0-C62D-32E1-FAD2-D921E6631B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25F397-8022-149F-C474-68634279741F}"/>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24461437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AA3013-B9C8-30E1-3B81-A63D52AD738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89510C8-A77B-6CB5-80CB-EFF4102E8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1522CF-EB15-8742-7DBE-40459E2B8E9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240847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7CE4-AD3F-9BC9-1A87-AF91C7B5D884}"/>
              </a:ext>
            </a:extLst>
          </p:cNvPr>
          <p:cNvSpPr>
            <a:spLocks noGrp="1"/>
          </p:cNvSpPr>
          <p:nvPr>
            <p:ph type="title"/>
          </p:nvPr>
        </p:nvSpPr>
        <p:spPr>
          <a:xfrm>
            <a:off x="1219200" y="1709738"/>
            <a:ext cx="10128251" cy="2852737"/>
          </a:xfrm>
        </p:spPr>
        <p:txBody>
          <a:bodyPr anchor="b"/>
          <a:lstStyle>
            <a:lvl1pPr>
              <a:defRPr sz="36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73257ED-8654-4A4D-7E95-AF72CFB02EE1}"/>
              </a:ext>
            </a:extLst>
          </p:cNvPr>
          <p:cNvSpPr>
            <a:spLocks noGrp="1"/>
          </p:cNvSpPr>
          <p:nvPr>
            <p:ph type="body" idx="1"/>
          </p:nvPr>
        </p:nvSpPr>
        <p:spPr>
          <a:xfrm>
            <a:off x="1219200" y="4589465"/>
            <a:ext cx="10128251"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41664665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88DE-BB01-3201-6AE6-FE3396593B3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BDEBE45-40F6-BCD0-FB08-3374B7246A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5FB1E89-23BB-88D8-F5FC-DF745AB04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87D407-45B2-655F-1EE5-DADA24BC1EA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750F3F6-F3F3-F9BC-D530-28D9EB704F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C261D6-2D65-4F90-255B-873FB958C051}"/>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8966122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0F5E5-BADB-04BD-1768-D8EE2C8DAD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5EC6AD5-47C5-7AE8-A03B-7D82F1E67F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BD51C59C-D79A-A47C-3396-88694A3C84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522797D-6CAF-1E67-18F8-C42C8AC7AC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8C93FBE-5C2E-D66B-8CE9-3949C62AC3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638ADA-78F9-D97B-A5C9-2179D7A7715E}"/>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39980303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D797-2CF1-C516-D383-BDFDD21B930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460AC56-BEBD-1B97-EAE6-6F7BA56493D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810CB02-DD6B-2BD0-F84C-D72D7CD2191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174A222-A706-43D0-BA66-281511C7A7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656B9-88C1-8142-D963-DD24366AB97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19912888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CEDAFF-D413-99F1-E7C6-9F22F2E48FF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B0FA566-B369-A468-2CF4-3D99CF5AF89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F57350F-59BF-02EC-1CE7-5D2C4F73A83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F370362-1707-C4FD-DBA4-9C9C63783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87BFB-5393-705E-BCBB-0B97865F5249}"/>
              </a:ext>
            </a:extLst>
          </p:cNvPr>
          <p:cNvSpPr>
            <a:spLocks noGrp="1"/>
          </p:cNvSpPr>
          <p:nvPr>
            <p:ph type="sldNum" sz="quarter" idx="12"/>
          </p:nvPr>
        </p:nvSpPr>
        <p:spPr/>
        <p:txBody>
          <a:bodyPr/>
          <a:lstStyle/>
          <a:p>
            <a:fld id="{3B952B48-F65B-47E3-B9A5-62DAC12CAD07}" type="slidenum">
              <a:rPr lang="en-US" smtClean="0"/>
              <a:t>‹N°›</a:t>
            </a:fld>
            <a:endParaRPr lang="en-US"/>
          </a:p>
        </p:txBody>
      </p:sp>
    </p:spTree>
    <p:extLst>
      <p:ext uri="{BB962C8B-B14F-4D97-AF65-F5344CB8AC3E}">
        <p14:creationId xmlns:p14="http://schemas.microsoft.com/office/powerpoint/2010/main" val="5399203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A4BDF-131F-4ECF-8FA0-431CFC1208E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7DA5685-FB8A-4E40-9FC3-BB8D7441C7E0}"/>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EA51AD5-E3F5-427E-B53A-A7572BE9B4F5}"/>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43CE9D1-8ECE-454F-BBD1-3F6368A5361E}"/>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B1B2E9F-237B-46DE-80B0-2B5FD536D48C}"/>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5228818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EF5FA-ADE2-424E-A228-6AACCD3F99B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581751F-2813-47FB-964F-9940AA56ED7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A441C6-A297-4926-BF59-714FC328C598}"/>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8276B24-D577-479B-851F-621C7C563965}"/>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249F878-8028-44C2-B863-AA585E56F32E}"/>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9534098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FBCE-4AE9-41E0-85B8-335E5BE828C0}"/>
              </a:ext>
            </a:extLst>
          </p:cNvPr>
          <p:cNvSpPr>
            <a:spLocks noGrp="1"/>
          </p:cNvSpPr>
          <p:nvPr>
            <p:ph type="title"/>
          </p:nvPr>
        </p:nvSpPr>
        <p:spPr>
          <a:xfrm>
            <a:off x="831851" y="1709740"/>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563AEE1-FE23-406C-AD6B-48D4A8757A42}"/>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009E8A-8475-44A8-9A9D-244C0C0FFF1A}"/>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8F12861B-79F0-4256-8734-63509318E73C}"/>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3C04923-7305-486C-BDBF-5D9E3A4AFE84}"/>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5891591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85918-F109-450A-BF3F-DA67C7F504E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4654D5D-CFDA-4183-B38B-8C265329A60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6AA3638-7D4C-46D7-9D83-A8E3D40A1CD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1CC864F-F5E3-40CB-B2D4-CD849B40E1F0}"/>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670DCE9-5306-4100-B02C-085B0FF00FF4}"/>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8216682-46ED-4884-B914-49E0B80099FA}"/>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6083287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B9C9-6867-4A52-9913-C088B97C21E5}"/>
              </a:ext>
            </a:extLst>
          </p:cNvPr>
          <p:cNvSpPr>
            <a:spLocks noGrp="1"/>
          </p:cNvSpPr>
          <p:nvPr>
            <p:ph type="title"/>
          </p:nvPr>
        </p:nvSpPr>
        <p:spPr>
          <a:xfrm>
            <a:off x="839788" y="365127"/>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72500CF-A10E-497E-9963-EC46A812B5AB}"/>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49104F5-E5BF-4D8D-A0D9-B4DBC573E061}"/>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C2CEA1F-4FF4-4C69-838B-E76E5B15CDD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17C3D13-A864-4391-BD27-34F2E7603272}"/>
              </a:ext>
            </a:extLst>
          </p:cNvPr>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FC7EE65-B2C5-46FE-A607-3692A50E6B8B}"/>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F51F1303-4C14-447E-B304-90931473086A}"/>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B230E0E5-1948-4D80-8BA9-04551D7AB9F8}"/>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7670364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4A94F-028D-4F24-A118-445F67C2B7A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115626A-05DB-48DD-953A-E856D8F1692C}"/>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D16B7F81-9724-4D43-9A94-00E33DDCFF73}"/>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1E59305A-6316-4A2B-A967-F34B37FC4502}"/>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793296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4CFB-9E6D-26E9-6CE8-62BB6688CDC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1C8EA0-100B-9E18-1854-308B9CC95C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3897D0-F17C-62AD-4A14-554C5BF6271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AA97E1A-ECFE-9B87-93B9-5ABF136D21C5}"/>
              </a:ext>
            </a:extLst>
          </p:cNvPr>
          <p:cNvSpPr>
            <a:spLocks noGrp="1"/>
          </p:cNvSpPr>
          <p:nvPr>
            <p:ph type="dt" sz="half" idx="10"/>
          </p:nvPr>
        </p:nvSpPr>
        <p:spPr>
          <a:xfrm>
            <a:off x="838200" y="6356352"/>
            <a:ext cx="2743200" cy="365125"/>
          </a:xfrm>
          <a:prstGeom prst="rect">
            <a:avLst/>
          </a:prstGeom>
        </p:spPr>
        <p:txBody>
          <a:bodyPr/>
          <a:lstStyle/>
          <a:p>
            <a:fld id="{412D165E-2ED9-4DA9-99B2-16E4DB74B7D0}" type="datetimeFigureOut">
              <a:rPr lang="en-GB" smtClean="0"/>
              <a:pPr/>
              <a:t>24/12/2024</a:t>
            </a:fld>
            <a:endParaRPr lang="en-GB"/>
          </a:p>
        </p:txBody>
      </p:sp>
      <p:sp>
        <p:nvSpPr>
          <p:cNvPr id="6" name="Footer Placeholder 5">
            <a:extLst>
              <a:ext uri="{FF2B5EF4-FFF2-40B4-BE49-F238E27FC236}">
                <a16:creationId xmlns:a16="http://schemas.microsoft.com/office/drawing/2014/main" id="{29BA72FB-0509-D5A6-A428-C04D61940FDF}"/>
              </a:ext>
            </a:extLst>
          </p:cNvPr>
          <p:cNvSpPr>
            <a:spLocks noGrp="1"/>
          </p:cNvSpPr>
          <p:nvPr>
            <p:ph type="ftr" sz="quarter" idx="11"/>
          </p:nvPr>
        </p:nvSpPr>
        <p:spPr>
          <a:xfrm>
            <a:off x="4038600" y="6356352"/>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A41AA42-3BC3-3AD2-2ABB-08BBCBE285E6}"/>
              </a:ext>
            </a:extLst>
          </p:cNvPr>
          <p:cNvSpPr>
            <a:spLocks noGrp="1"/>
          </p:cNvSpPr>
          <p:nvPr>
            <p:ph type="sldNum" sz="quarter" idx="12"/>
          </p:nvPr>
        </p:nvSpPr>
        <p:spPr>
          <a:xfrm>
            <a:off x="8610600" y="6356352"/>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17519099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4281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63EB-3B37-4401-8CB4-E9708528FCF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44373C6-8E06-4B1B-99A9-DE5D0023E1DB}"/>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F5F5E98-6443-4594-A74C-78E2285322DA}"/>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92F4B0F-AF26-40BF-8447-586A456F6619}"/>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8738CA1-F8D6-4B47-947D-810AEF3F12AF}"/>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1C4FDC0-121E-4DBE-8C7F-B9FDFE876BA4}"/>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394369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8C04-068B-40BA-9427-B24984A41C6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76F0AE0-3F41-4716-A8A2-CE16925D2331}"/>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692E1BD1-4246-4C28-80E0-95001E16C784}"/>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B604FDF-45FB-47DD-826C-D9558DD7BF20}"/>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E1C2F13-3E38-423D-9615-2AC41881DF81}"/>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69C229-0ADD-4923-BC88-C6957302410F}"/>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38796415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3F64-4671-461A-9E7D-D85657F3C4E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2D9B530-A9FF-40EA-8316-20C40413A0B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180A229-68D9-402D-AB9E-C6264435B710}"/>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29E2B44-64FC-4DD7-9518-8574764E44AF}"/>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636CBB2-E014-4512-B44D-D358DAE5113A}"/>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1399274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9288-FFEC-411B-B1C4-F6C42DA8A92A}"/>
              </a:ext>
            </a:extLst>
          </p:cNvPr>
          <p:cNvSpPr>
            <a:spLocks noGrp="1"/>
          </p:cNvSpPr>
          <p:nvPr>
            <p:ph type="title" orient="vert"/>
          </p:nvPr>
        </p:nvSpPr>
        <p:spPr>
          <a:xfrm>
            <a:off x="8724901"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ABF9253-7648-4981-96A7-C9363371D59F}"/>
              </a:ext>
            </a:extLst>
          </p:cNvPr>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BCCCF1A-1915-489F-861A-6D45530BF228}"/>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64C5A81-D5A5-419E-8B12-0EC36759F6BF}"/>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1B9FB95-FDB4-408E-959C-42C1B1D1873C}"/>
              </a:ext>
            </a:extLst>
          </p:cNvPr>
          <p:cNvSpPr>
            <a:spLocks noGrp="1"/>
          </p:cNvSpPr>
          <p:nvPr>
            <p:ph type="sldNum" sz="quarter" idx="12"/>
          </p:nvPr>
        </p:nvSpPr>
        <p:spPr>
          <a:xfrm>
            <a:off x="8610600" y="6356352"/>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6640244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B8B3-696C-CDAE-8010-8F448A606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83433263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339B-C5DF-8184-1D1E-651CF1092DE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61AFE25-D642-889E-C4F3-EB4670CE54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BDA39F0-8E64-DF4C-FA57-8889026DAC2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0178783-8AC0-DF7D-B186-F2116E920A3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1CBBD39-5B3E-C2DF-06D7-99435440C875}"/>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405744348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F8FA91-5AF3-9583-73BD-38F46F3118E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FF35449-1DAF-2479-D489-49954489196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5739A5-89C8-DA9B-12DC-E8DF90D0D190}"/>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5902330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7CE4-AD3F-9BC9-1A87-AF91C7B5D88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73257ED-8654-4A4D-7E95-AF72CFB02E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AA37731-0932-B5E5-D0EC-CBC44D0F9D0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4E1FA61-4D77-9939-C20E-D6916DF7C6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D09D389-3E56-0B2E-8BED-5B8FAFFFA391}"/>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521661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4CFB-9E6D-26E9-6CE8-62BB6688CDC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1C8EA0-100B-9E18-1854-308B9CC95C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3897D0-F17C-62AD-4A14-554C5BF6271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AA97E1A-ECFE-9B87-93B9-5ABF136D21C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9BA72FB-0509-D5A6-A428-C04D61940FD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A41AA42-3BC3-3AD2-2ABB-08BBCBE285E6}"/>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3144305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FC33-B5E7-5DF6-ADCE-A761CEA7383F}"/>
              </a:ext>
            </a:extLst>
          </p:cNvPr>
          <p:cNvSpPr>
            <a:spLocks noGrp="1"/>
          </p:cNvSpPr>
          <p:nvPr>
            <p:ph type="title"/>
          </p:nvPr>
        </p:nvSpPr>
        <p:spPr>
          <a:xfrm>
            <a:off x="839788" y="365126"/>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59BA230-E04A-73B0-7F62-8F5F992261CA}"/>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32BAB055-3B10-6F28-A02E-D98B70DDED85}"/>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5F30A07-EA40-410E-6709-F2573705AC3F}"/>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A4C3F6D6-E78B-E627-5908-5D2883833012}"/>
              </a:ext>
            </a:extLst>
          </p:cNvPr>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5CC660D-E21E-2830-759A-74E2C243EDC0}"/>
              </a:ext>
            </a:extLst>
          </p:cNvPr>
          <p:cNvSpPr>
            <a:spLocks noGrp="1"/>
          </p:cNvSpPr>
          <p:nvPr>
            <p:ph type="dt" sz="half" idx="10"/>
          </p:nvPr>
        </p:nvSpPr>
        <p:spPr>
          <a:xfrm>
            <a:off x="838200" y="6356352"/>
            <a:ext cx="2743200" cy="365125"/>
          </a:xfrm>
          <a:prstGeom prst="rect">
            <a:avLst/>
          </a:prstGeom>
        </p:spPr>
        <p:txBody>
          <a:bodyPr/>
          <a:lstStyle/>
          <a:p>
            <a:fld id="{412D165E-2ED9-4DA9-99B2-16E4DB74B7D0}" type="datetimeFigureOut">
              <a:rPr lang="en-GB" smtClean="0"/>
              <a:pPr/>
              <a:t>24/12/2024</a:t>
            </a:fld>
            <a:endParaRPr lang="en-GB"/>
          </a:p>
        </p:txBody>
      </p:sp>
      <p:sp>
        <p:nvSpPr>
          <p:cNvPr id="8" name="Footer Placeholder 7">
            <a:extLst>
              <a:ext uri="{FF2B5EF4-FFF2-40B4-BE49-F238E27FC236}">
                <a16:creationId xmlns:a16="http://schemas.microsoft.com/office/drawing/2014/main" id="{B84A6BB5-FAC6-4272-CEE6-CA31EF60561F}"/>
              </a:ext>
            </a:extLst>
          </p:cNvPr>
          <p:cNvSpPr>
            <a:spLocks noGrp="1"/>
          </p:cNvSpPr>
          <p:nvPr>
            <p:ph type="ftr" sz="quarter" idx="11"/>
          </p:nvPr>
        </p:nvSpPr>
        <p:spPr>
          <a:xfrm>
            <a:off x="4038600" y="6356352"/>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3F6E85E2-6240-231D-3A9B-5C16DAD6A197}"/>
              </a:ext>
            </a:extLst>
          </p:cNvPr>
          <p:cNvSpPr>
            <a:spLocks noGrp="1"/>
          </p:cNvSpPr>
          <p:nvPr>
            <p:ph type="sldNum" sz="quarter" idx="12"/>
          </p:nvPr>
        </p:nvSpPr>
        <p:spPr>
          <a:xfrm>
            <a:off x="8610600" y="6356352"/>
            <a:ext cx="2743200" cy="365125"/>
          </a:xfrm>
          <a:prstGeom prst="rect">
            <a:avLst/>
          </a:prstGeom>
        </p:spPr>
        <p:txBody>
          <a:bodyPr/>
          <a:lstStyle/>
          <a:p>
            <a:fld id="{8DF14E08-3E27-4330-BBCC-108ACDB8E4C7}" type="slidenum">
              <a:rPr lang="en-GB" smtClean="0"/>
              <a:pPr/>
              <a:t>‹N°›</a:t>
            </a:fld>
            <a:endParaRPr lang="en-GB"/>
          </a:p>
        </p:txBody>
      </p:sp>
    </p:spTree>
    <p:extLst>
      <p:ext uri="{BB962C8B-B14F-4D97-AF65-F5344CB8AC3E}">
        <p14:creationId xmlns:p14="http://schemas.microsoft.com/office/powerpoint/2010/main" val="35480074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FC33-B5E7-5DF6-ADCE-A761CEA7383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59BA230-E04A-73B0-7F62-8F5F99226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2BAB055-3B10-6F28-A02E-D98B70DDED8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5F30A07-EA40-410E-6709-F2573705A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C3F6D6-E78B-E627-5908-5D288383301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5CC660D-E21E-2830-759A-74E2C243EDC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B84A6BB5-FAC6-4272-CEE6-CA31EF60561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F6E85E2-6240-231D-3A9B-5C16DAD6A197}"/>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20045453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F5A4-CDAF-6988-F5D7-78FCA379493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C75B368-EE44-2802-497E-FA525E486EA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ACE55E8D-A25F-59F3-6A7A-0473137FCE3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9A35CAB-E2A5-DE7B-FDC3-F5EDCB159AFA}"/>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6419710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DAAED0-06F6-1E33-4D8E-89FDB7146B2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39A37CC8-DDC9-5424-3DDF-75D087AA030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1E9E1E-052E-3796-3CAA-C9F89F9F3DE8}"/>
              </a:ext>
            </a:extLst>
          </p:cNvPr>
          <p:cNvSpPr>
            <a:spLocks noGrp="1"/>
          </p:cNvSpPr>
          <p:nvPr>
            <p:ph type="sldNum" sz="quarter" idx="12"/>
          </p:nvPr>
        </p:nvSpPr>
        <p:spPr>
          <a:xfrm>
            <a:off x="8610600" y="6356350"/>
            <a:ext cx="2743200" cy="365125"/>
          </a:xfrm>
          <a:prstGeom prst="rect">
            <a:avLst/>
          </a:prstGeom>
        </p:spPr>
        <p:txBody>
          <a:bodyPr/>
          <a:lstStyle/>
          <a:p>
            <a:fld id="{074B966B-61C1-4D35-A6DB-517C1428DB9D}" type="slidenum">
              <a:rPr lang="en-US" smtClean="0"/>
              <a:t>‹N°›</a:t>
            </a:fld>
            <a:endParaRPr lang="en-US"/>
          </a:p>
        </p:txBody>
      </p:sp>
    </p:spTree>
    <p:extLst>
      <p:ext uri="{BB962C8B-B14F-4D97-AF65-F5344CB8AC3E}">
        <p14:creationId xmlns:p14="http://schemas.microsoft.com/office/powerpoint/2010/main" val="234473667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875-BF5F-B670-4703-8B4AC52037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F521578-C7BF-3D5A-7B8D-7F757669DC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1454060-581A-D656-12A2-D5D878881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CC5DD24-B50B-02AA-3A23-2BD3B9D7F88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071F5648-86C5-5D1D-6D01-6260775E765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CD67ACE-D9E4-66AE-2A32-FC178CBE6F4D}"/>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91502704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0A16-D859-416C-8D37-04EAD365F6A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B654A95-17DB-5A99-A0B2-6CF0B7A99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8B2130BC-3982-E683-1E42-59B4985FD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28454CC-7C7A-7B80-FEF9-CAC41DCEE17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7E48CDEC-3C2D-4E72-1EFB-93C16D295BE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AEC6640-052A-FC20-33C5-6ABCF3A9E6F4}"/>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62716146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581-4478-316C-E017-3644A950498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9AA1AA1-E0BF-7BA6-9579-F12AA0EE9F8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BCB3CD-A6CC-7B9F-A324-48D30EE9429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C8DB536-CC0F-3FD6-5005-EA78F47BE21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5D10C5-5053-998E-08E9-E24331FC16B9}"/>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70162903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E246E-8C75-DCA3-DB7F-6EA2FEE99F2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D61A9E7-BB09-BB63-A116-F16AE1BD414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56E4E0-368F-A032-B110-84FBBFDC645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ACAD2E2B-2A88-3153-08D6-F4DE86BC43B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D52D9CE-AE03-F0C2-36D6-266388D7CCBB}"/>
              </a:ext>
            </a:extLst>
          </p:cNvPr>
          <p:cNvSpPr>
            <a:spLocks noGrp="1"/>
          </p:cNvSpPr>
          <p:nvPr>
            <p:ph type="sldNum" sz="quarter" idx="12"/>
          </p:nvPr>
        </p:nvSpPr>
        <p:spPr>
          <a:xfrm>
            <a:off x="8610600" y="6356350"/>
            <a:ext cx="2743200" cy="365125"/>
          </a:xfrm>
          <a:prstGeom prst="rect">
            <a:avLst/>
          </a:prstGeom>
        </p:spPr>
        <p:txBody>
          <a:bodyPr/>
          <a:lstStyle/>
          <a:p>
            <a:fld id="{2EE5E1EC-1E5A-47AB-978E-929E04779614}" type="slidenum">
              <a:rPr lang="en-US" smtClean="0"/>
              <a:t>‹N°›</a:t>
            </a:fld>
            <a:endParaRPr lang="en-US"/>
          </a:p>
        </p:txBody>
      </p:sp>
    </p:spTree>
    <p:extLst>
      <p:ext uri="{BB962C8B-B14F-4D97-AF65-F5344CB8AC3E}">
        <p14:creationId xmlns:p14="http://schemas.microsoft.com/office/powerpoint/2010/main" val="1489690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theme" Target="../theme/theme5.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6.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7.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theme" Target="../theme/theme8.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66B8C-5FA1-9315-6AEB-2FD3980D9476}"/>
              </a:ext>
            </a:extLst>
          </p:cNvPr>
          <p:cNvSpPr>
            <a:spLocks noGrp="1"/>
          </p:cNvSpPr>
          <p:nvPr>
            <p:ph type="title"/>
          </p:nvPr>
        </p:nvSpPr>
        <p:spPr>
          <a:xfrm>
            <a:off x="1341755" y="339334"/>
            <a:ext cx="10515600" cy="105497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6B951E1-166E-98A2-4318-E0C01E97DF5E}"/>
              </a:ext>
            </a:extLst>
          </p:cNvPr>
          <p:cNvSpPr>
            <a:spLocks noGrp="1"/>
          </p:cNvSpPr>
          <p:nvPr>
            <p:ph type="body" idx="1"/>
          </p:nvPr>
        </p:nvSpPr>
        <p:spPr>
          <a:xfrm>
            <a:off x="1341757" y="1591398"/>
            <a:ext cx="10515599" cy="492726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a:extLst>
              <a:ext uri="{FF2B5EF4-FFF2-40B4-BE49-F238E27FC236}">
                <a16:creationId xmlns:a16="http://schemas.microsoft.com/office/drawing/2014/main" id="{B68D291E-81C2-013E-D1D4-B6407434E054}"/>
              </a:ext>
            </a:extLst>
          </p:cNvPr>
          <p:cNvSpPr/>
          <p:nvPr/>
        </p:nvSpPr>
        <p:spPr>
          <a:xfrm>
            <a:off x="182880" y="142242"/>
            <a:ext cx="792480" cy="6575904"/>
          </a:xfrm>
          <a:prstGeom prst="rect">
            <a:avLst/>
          </a:prstGeom>
          <a:solidFill>
            <a:srgbClr val="508784"/>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spcBef>
                <a:spcPts val="450"/>
              </a:spcBef>
              <a:spcAft>
                <a:spcPts val="0"/>
              </a:spcAft>
            </a:pPr>
            <a:r>
              <a:rPr lang="en-GB" sz="1200" b="1">
                <a:solidFill>
                  <a:schemeClr val="accent3">
                    <a:lumMod val="60000"/>
                    <a:lumOff val="40000"/>
                  </a:schemeClr>
                </a:solidFill>
              </a:rPr>
              <a:t>B</a:t>
            </a:r>
            <a:r>
              <a:rPr lang="en-VN" sz="1200" b="1">
                <a:solidFill>
                  <a:schemeClr val="accent3">
                    <a:lumMod val="60000"/>
                    <a:lumOff val="40000"/>
                  </a:schemeClr>
                </a:solidFill>
              </a:rPr>
              <a:t>ài giảng </a:t>
            </a:r>
            <a:r>
              <a:rPr lang="en-VN" sz="1350" b="1">
                <a:solidFill>
                  <a:schemeClr val="accent3">
                    <a:lumMod val="60000"/>
                    <a:lumOff val="40000"/>
                  </a:schemeClr>
                </a:solidFill>
              </a:rPr>
              <a:t>Nhập môn DIGITAL MARKETING </a:t>
            </a:r>
            <a:r>
              <a:rPr lang="en-VN" sz="1200" b="1" i="1">
                <a:solidFill>
                  <a:schemeClr val="accent3">
                    <a:lumMod val="60000"/>
                    <a:lumOff val="40000"/>
                  </a:schemeClr>
                </a:solidFill>
              </a:rPr>
              <a:t>(T1-2024)</a:t>
            </a:r>
          </a:p>
          <a:p>
            <a:pPr algn="ctr">
              <a:spcBef>
                <a:spcPts val="450"/>
              </a:spcBef>
              <a:spcAft>
                <a:spcPts val="0"/>
              </a:spcAft>
            </a:pPr>
            <a:r>
              <a:rPr lang="en-VN" sz="1050" b="1" i="1">
                <a:solidFill>
                  <a:schemeClr val="accent3">
                    <a:lumMod val="60000"/>
                    <a:lumOff val="40000"/>
                  </a:schemeClr>
                </a:solidFill>
                <a:latin typeface="Palatino Linotype" panose="02040502050505030304" pitchFamily="18" charset="0"/>
              </a:rPr>
              <a:t>BM. QT bán hàng &amp; Digital Marketing – K</a:t>
            </a:r>
            <a:r>
              <a:rPr lang="en-GB" sz="1050" b="1" i="1">
                <a:solidFill>
                  <a:schemeClr val="accent3">
                    <a:lumMod val="60000"/>
                    <a:lumOff val="40000"/>
                  </a:schemeClr>
                </a:solidFill>
                <a:latin typeface="Palatino Linotype" panose="02040502050505030304" pitchFamily="18" charset="0"/>
              </a:rPr>
              <a:t>h</a:t>
            </a:r>
            <a:r>
              <a:rPr lang="en-VN" sz="1050" b="1" i="1">
                <a:solidFill>
                  <a:schemeClr val="accent3">
                    <a:lumMod val="60000"/>
                    <a:lumOff val="40000"/>
                  </a:schemeClr>
                </a:solidFill>
                <a:latin typeface="Palatino Linotype" panose="02040502050505030304" pitchFamily="18" charset="0"/>
              </a:rPr>
              <a:t>oa Marketing – ĐH. KTQD</a:t>
            </a:r>
          </a:p>
        </p:txBody>
      </p:sp>
      <p:sp>
        <p:nvSpPr>
          <p:cNvPr id="6" name="Half Frame 6">
            <a:extLst>
              <a:ext uri="{FF2B5EF4-FFF2-40B4-BE49-F238E27FC236}">
                <a16:creationId xmlns:a16="http://schemas.microsoft.com/office/drawing/2014/main" id="{2FF3837A-D30E-C86A-F5BA-27F2DD3425FE}"/>
              </a:ext>
            </a:extLst>
          </p:cNvPr>
          <p:cNvSpPr/>
          <p:nvPr/>
        </p:nvSpPr>
        <p:spPr>
          <a:xfrm rot="10800000">
            <a:off x="10327623" y="6014720"/>
            <a:ext cx="1712611" cy="703425"/>
          </a:xfrm>
          <a:prstGeom prst="halfFrame">
            <a:avLst>
              <a:gd name="adj1" fmla="val 9018"/>
              <a:gd name="adj2" fmla="val 9298"/>
            </a:avLst>
          </a:prstGeom>
          <a:solidFill>
            <a:srgbClr val="50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350">
              <a:solidFill>
                <a:schemeClr val="tx1"/>
              </a:solidFill>
            </a:endParaRPr>
          </a:p>
        </p:txBody>
      </p:sp>
      <p:sp>
        <p:nvSpPr>
          <p:cNvPr id="12" name="Half Frame 6">
            <a:extLst>
              <a:ext uri="{FF2B5EF4-FFF2-40B4-BE49-F238E27FC236}">
                <a16:creationId xmlns:a16="http://schemas.microsoft.com/office/drawing/2014/main" id="{ED048576-5088-DA1B-DD0A-7ABF10A157D3}"/>
              </a:ext>
            </a:extLst>
          </p:cNvPr>
          <p:cNvSpPr/>
          <p:nvPr/>
        </p:nvSpPr>
        <p:spPr>
          <a:xfrm flipH="1">
            <a:off x="10327626" y="139854"/>
            <a:ext cx="1712609" cy="703425"/>
          </a:xfrm>
          <a:prstGeom prst="halfFrame">
            <a:avLst>
              <a:gd name="adj1" fmla="val 9018"/>
              <a:gd name="adj2" fmla="val 9298"/>
            </a:avLst>
          </a:prstGeom>
          <a:solidFill>
            <a:srgbClr val="50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350">
              <a:solidFill>
                <a:schemeClr val="tx1"/>
              </a:solidFill>
            </a:endParaRPr>
          </a:p>
        </p:txBody>
      </p:sp>
      <p:sp>
        <p:nvSpPr>
          <p:cNvPr id="5" name="TextBox 4">
            <a:extLst>
              <a:ext uri="{FF2B5EF4-FFF2-40B4-BE49-F238E27FC236}">
                <a16:creationId xmlns:a16="http://schemas.microsoft.com/office/drawing/2014/main" id="{CCA3989D-2D22-18C4-06EC-63FD073C9112}"/>
              </a:ext>
            </a:extLst>
          </p:cNvPr>
          <p:cNvSpPr txBox="1"/>
          <p:nvPr userDrawn="1"/>
        </p:nvSpPr>
        <p:spPr>
          <a:xfrm>
            <a:off x="2600147" y="6572040"/>
            <a:ext cx="9550400" cy="276999"/>
          </a:xfrm>
          <a:prstGeom prst="rect">
            <a:avLst/>
          </a:prstGeom>
          <a:noFill/>
        </p:spPr>
        <p:txBody>
          <a:bodyPr wrap="square" rtlCol="0">
            <a:spAutoFit/>
          </a:bodyPr>
          <a:lstStyle/>
          <a:p>
            <a:pPr algn="r">
              <a:buClrTx/>
              <a:defRPr/>
            </a:pPr>
            <a:r>
              <a:rPr lang="vi-VN" altLang="en-US" sz="1200" b="0" i="1" u="none" strike="noStrike" kern="1200" baseline="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Bộ môn QTBH &amp; Digital Marketing, ĐH KTQD - 2023</a:t>
            </a:r>
            <a:endParaRPr lang="en-US" altLang="en-US" sz="1200" i="1"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7" name="TextBox 6">
            <a:extLst>
              <a:ext uri="{FF2B5EF4-FFF2-40B4-BE49-F238E27FC236}">
                <a16:creationId xmlns:a16="http://schemas.microsoft.com/office/drawing/2014/main" id="{E04908AF-57B4-7365-965A-EADAA97E9CFF}"/>
              </a:ext>
            </a:extLst>
          </p:cNvPr>
          <p:cNvSpPr txBox="1"/>
          <p:nvPr userDrawn="1"/>
        </p:nvSpPr>
        <p:spPr>
          <a:xfrm>
            <a:off x="0" y="6562382"/>
            <a:ext cx="1924675" cy="286657"/>
          </a:xfrm>
          <a:prstGeom prst="rect">
            <a:avLst/>
          </a:prstGeom>
          <a:noFill/>
        </p:spPr>
        <p:txBody>
          <a:bodyPr wrap="square" rtlCol="0">
            <a:spAutoFit/>
          </a:bodyPr>
          <a:lstStyle/>
          <a:p>
            <a:r>
              <a:rPr lang="en-VN" sz="1200" dirty="0">
                <a:solidFill>
                  <a:schemeClr val="accent1">
                    <a:lumMod val="75000"/>
                  </a:schemeClr>
                </a:solidFill>
                <a:latin typeface="Montserrat" pitchFamily="2" charset="77"/>
              </a:rPr>
              <a:t>DM - Chương 3</a:t>
            </a:r>
          </a:p>
        </p:txBody>
      </p:sp>
    </p:spTree>
    <p:extLst>
      <p:ext uri="{BB962C8B-B14F-4D97-AF65-F5344CB8AC3E}">
        <p14:creationId xmlns:p14="http://schemas.microsoft.com/office/powerpoint/2010/main" val="33037652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685800" rtl="0" eaLnBrk="1" latinLnBrk="0" hangingPunct="1">
        <a:lnSpc>
          <a:spcPct val="90000"/>
        </a:lnSpc>
        <a:spcBef>
          <a:spcPct val="0"/>
        </a:spcBef>
        <a:buNone/>
        <a:defRPr sz="3300" b="1" kern="1200">
          <a:solidFill>
            <a:srgbClr val="467A78"/>
          </a:solidFill>
          <a:latin typeface="Montserrat" pitchFamily="2" charset="77"/>
          <a:ea typeface="+mj-ea"/>
          <a:cs typeface="Times New Roman" panose="02020603050405020304" pitchFamily="18" charset="0"/>
        </a:defRPr>
      </a:lvl1pPr>
    </p:titleStyle>
    <p:bodyStyle>
      <a:lvl1pPr marL="171450" indent="-171450" algn="l" defTabSz="685800" rtl="0" eaLnBrk="1" latinLnBrk="0" hangingPunct="1">
        <a:lnSpc>
          <a:spcPct val="120000"/>
        </a:lnSpc>
        <a:spcBef>
          <a:spcPts val="450"/>
        </a:spcBef>
        <a:spcAft>
          <a:spcPts val="450"/>
        </a:spcAft>
        <a:buFont typeface="Arial" panose="020B0604020202020204" pitchFamily="34" charset="0"/>
        <a:buChar char="•"/>
        <a:defRPr sz="1500" kern="1200">
          <a:solidFill>
            <a:schemeClr val="tx1"/>
          </a:solidFill>
          <a:latin typeface="Montserrat" pitchFamily="2" charset="77"/>
          <a:ea typeface="+mn-ea"/>
          <a:cs typeface="Times New Roman" panose="02020603050405020304" pitchFamily="18" charset="0"/>
        </a:defRPr>
      </a:lvl1pPr>
      <a:lvl2pPr marL="514350" indent="-171450" algn="l" defTabSz="685800" rtl="0" eaLnBrk="1" latinLnBrk="0" hangingPunct="1">
        <a:lnSpc>
          <a:spcPct val="120000"/>
        </a:lnSpc>
        <a:spcBef>
          <a:spcPts val="450"/>
        </a:spcBef>
        <a:spcAft>
          <a:spcPts val="450"/>
        </a:spcAft>
        <a:buFont typeface="Arial" panose="020B0604020202020204" pitchFamily="34" charset="0"/>
        <a:buChar char="•"/>
        <a:defRPr sz="1350" kern="1200">
          <a:solidFill>
            <a:schemeClr val="tx1"/>
          </a:solidFill>
          <a:latin typeface="Montserrat" pitchFamily="2" charset="77"/>
          <a:ea typeface="+mn-ea"/>
          <a:cs typeface="Times New Roman" panose="02020603050405020304" pitchFamily="18" charset="0"/>
        </a:defRPr>
      </a:lvl2pPr>
      <a:lvl3pPr marL="857250" indent="-171450" algn="l" defTabSz="685800" rtl="0" eaLnBrk="1" latinLnBrk="0" hangingPunct="1">
        <a:lnSpc>
          <a:spcPct val="120000"/>
        </a:lnSpc>
        <a:spcBef>
          <a:spcPts val="450"/>
        </a:spcBef>
        <a:spcAft>
          <a:spcPts val="450"/>
        </a:spcAft>
        <a:buFont typeface="Arial" panose="020B0604020202020204" pitchFamily="34" charset="0"/>
        <a:buChar char="•"/>
        <a:defRPr sz="1350" kern="1200">
          <a:solidFill>
            <a:schemeClr val="tx1"/>
          </a:solidFill>
          <a:latin typeface="Montserrat" pitchFamily="2" charset="77"/>
          <a:ea typeface="+mn-ea"/>
          <a:cs typeface="Times New Roman" panose="02020603050405020304" pitchFamily="18" charset="0"/>
        </a:defRPr>
      </a:lvl3pPr>
      <a:lvl4pPr marL="1200150" indent="-171450" algn="l" defTabSz="685800" rtl="0" eaLnBrk="1" latinLnBrk="0" hangingPunct="1">
        <a:lnSpc>
          <a:spcPct val="120000"/>
        </a:lnSpc>
        <a:spcBef>
          <a:spcPts val="450"/>
        </a:spcBef>
        <a:spcAft>
          <a:spcPts val="450"/>
        </a:spcAft>
        <a:buFont typeface="Arial" panose="020B0604020202020204" pitchFamily="34" charset="0"/>
        <a:buChar char="•"/>
        <a:defRPr sz="1200" kern="1200">
          <a:solidFill>
            <a:schemeClr val="tx1"/>
          </a:solidFill>
          <a:latin typeface="Montserrat" pitchFamily="2" charset="77"/>
          <a:ea typeface="+mn-ea"/>
          <a:cs typeface="Times New Roman" panose="02020603050405020304" pitchFamily="18" charset="0"/>
        </a:defRPr>
      </a:lvl4pPr>
      <a:lvl5pPr marL="1543050" indent="-171450" algn="l" defTabSz="685800" rtl="0" eaLnBrk="1" latinLnBrk="0" hangingPunct="1">
        <a:lnSpc>
          <a:spcPct val="120000"/>
        </a:lnSpc>
        <a:spcBef>
          <a:spcPts val="450"/>
        </a:spcBef>
        <a:spcAft>
          <a:spcPts val="450"/>
        </a:spcAft>
        <a:buFont typeface="Arial" panose="020B0604020202020204" pitchFamily="34" charset="0"/>
        <a:buChar char="•"/>
        <a:defRPr sz="1200" kern="1200">
          <a:solidFill>
            <a:schemeClr val="tx1"/>
          </a:solidFill>
          <a:latin typeface="Montserrat" pitchFamily="2" charset="77"/>
          <a:ea typeface="+mn-ea"/>
          <a:cs typeface="Times New Roman" panose="02020603050405020304"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46E4B-CC6D-0F3B-7BD3-C29585CFDCA0}"/>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326A705-AA2D-B76F-D2E3-B6B6583C46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6C4A62F-D157-7BDC-1610-AED08B56DAEA}"/>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E597E81-C4D5-DFE2-929A-597E03740ADA}"/>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D3E070-8E1B-03B0-7295-E8EF5229B34C}"/>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B952B48-F65B-47E3-B9A5-62DAC12CAD07}" type="slidenum">
              <a:rPr lang="en-US" smtClean="0"/>
              <a:t>‹N°›</a:t>
            </a:fld>
            <a:endParaRPr lang="en-US"/>
          </a:p>
        </p:txBody>
      </p:sp>
    </p:spTree>
    <p:extLst>
      <p:ext uri="{BB962C8B-B14F-4D97-AF65-F5344CB8AC3E}">
        <p14:creationId xmlns:p14="http://schemas.microsoft.com/office/powerpoint/2010/main" val="135058968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CEF1DF-3B96-4E1F-923A-D9F48E557FC7}"/>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B5742F-8A2F-448D-8912-94C79221B005}"/>
              </a:ext>
            </a:extLst>
          </p:cNvPr>
          <p:cNvSpPr>
            <a:spLocks noGrp="1"/>
          </p:cNvSpPr>
          <p:nvPr>
            <p:ph type="body" idx="1"/>
          </p:nvPr>
        </p:nvSpPr>
        <p:spPr>
          <a:xfrm>
            <a:off x="838200" y="1825625"/>
            <a:ext cx="10515600" cy="487045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86515594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lvl1pPr algn="l" defTabSz="685783" rtl="0" eaLnBrk="1" latinLnBrk="0" hangingPunct="1">
        <a:lnSpc>
          <a:spcPct val="90000"/>
        </a:lnSpc>
        <a:spcBef>
          <a:spcPct val="0"/>
        </a:spcBef>
        <a:buNone/>
        <a:defRPr sz="33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171446" indent="-171446" algn="l" defTabSz="685783" rtl="0" eaLnBrk="1" latinLnBrk="0" hangingPunct="1">
        <a:lnSpc>
          <a:spcPct val="90000"/>
        </a:lnSpc>
        <a:spcBef>
          <a:spcPts val="750"/>
        </a:spcBef>
        <a:buFont typeface="Wingdings" panose="05000000000000000000" pitchFamily="2" charset="2"/>
        <a:buChar char="v"/>
        <a:defRPr sz="1350" kern="1200">
          <a:solidFill>
            <a:schemeClr val="tx1"/>
          </a:solidFill>
          <a:latin typeface="Times New Roman" panose="02020603050405020304" pitchFamily="18" charset="0"/>
          <a:ea typeface="+mn-ea"/>
          <a:cs typeface="Times New Roman" panose="02020603050405020304" pitchFamily="18" charset="0"/>
        </a:defRPr>
      </a:lvl1pPr>
      <a:lvl2pPr marL="51433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mn-ea"/>
          <a:cs typeface="Times New Roman" panose="02020603050405020304" pitchFamily="18" charset="0"/>
        </a:defRPr>
      </a:lvl2pPr>
      <a:lvl3pPr marL="857228"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mn-ea"/>
          <a:cs typeface="Times New Roman" panose="02020603050405020304" pitchFamily="18"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mn-ea"/>
          <a:cs typeface="Times New Roman" panose="02020603050405020304" pitchFamily="18"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mn-ea"/>
          <a:cs typeface="Times New Roman" panose="02020603050405020304" pitchFamily="18"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pattFill prst="pct5">
          <a:fgClr>
            <a:schemeClr val="bg1">
              <a:tint val="95000"/>
              <a:satMod val="170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66B8C-5FA1-9315-6AEB-2FD3980D9476}"/>
              </a:ext>
            </a:extLst>
          </p:cNvPr>
          <p:cNvSpPr>
            <a:spLocks noGrp="1"/>
          </p:cNvSpPr>
          <p:nvPr>
            <p:ph type="title"/>
          </p:nvPr>
        </p:nvSpPr>
        <p:spPr>
          <a:xfrm>
            <a:off x="1514475" y="410368"/>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6B951E1-166E-98A2-4318-E0C01E97DF5E}"/>
              </a:ext>
            </a:extLst>
          </p:cNvPr>
          <p:cNvSpPr>
            <a:spLocks noGrp="1"/>
          </p:cNvSpPr>
          <p:nvPr>
            <p:ph type="body" idx="1"/>
          </p:nvPr>
        </p:nvSpPr>
        <p:spPr>
          <a:xfrm>
            <a:off x="1514475" y="1825625"/>
            <a:ext cx="9839325"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58321856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mn-ea"/>
          <a:cs typeface="Times New Roman" panose="02020603050405020304" pitchFamily="18"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mn-ea"/>
          <a:cs typeface="Times New Roman" panose="02020603050405020304"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66B8C-5FA1-9315-6AEB-2FD3980D9476}"/>
              </a:ext>
            </a:extLst>
          </p:cNvPr>
          <p:cNvSpPr>
            <a:spLocks noGrp="1"/>
          </p:cNvSpPr>
          <p:nvPr>
            <p:ph type="title"/>
          </p:nvPr>
        </p:nvSpPr>
        <p:spPr>
          <a:xfrm>
            <a:off x="1341755" y="339334"/>
            <a:ext cx="10515600" cy="105497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6B951E1-166E-98A2-4318-E0C01E97DF5E}"/>
              </a:ext>
            </a:extLst>
          </p:cNvPr>
          <p:cNvSpPr>
            <a:spLocks noGrp="1"/>
          </p:cNvSpPr>
          <p:nvPr>
            <p:ph type="body" idx="1"/>
          </p:nvPr>
        </p:nvSpPr>
        <p:spPr>
          <a:xfrm>
            <a:off x="1341755" y="1591396"/>
            <a:ext cx="10515599" cy="492726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a:extLst>
              <a:ext uri="{FF2B5EF4-FFF2-40B4-BE49-F238E27FC236}">
                <a16:creationId xmlns:a16="http://schemas.microsoft.com/office/drawing/2014/main" id="{B68D291E-81C2-013E-D1D4-B6407434E054}"/>
              </a:ext>
            </a:extLst>
          </p:cNvPr>
          <p:cNvSpPr/>
          <p:nvPr/>
        </p:nvSpPr>
        <p:spPr>
          <a:xfrm>
            <a:off x="182880" y="142242"/>
            <a:ext cx="792480" cy="6575904"/>
          </a:xfrm>
          <a:prstGeom prst="rect">
            <a:avLst/>
          </a:prstGeom>
          <a:solidFill>
            <a:srgbClr val="508784"/>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spcBef>
                <a:spcPts val="600"/>
              </a:spcBef>
              <a:spcAft>
                <a:spcPts val="0"/>
              </a:spcAft>
            </a:pPr>
            <a:r>
              <a:rPr lang="en-GB" sz="1600" b="1">
                <a:solidFill>
                  <a:schemeClr val="accent3">
                    <a:lumMod val="60000"/>
                    <a:lumOff val="40000"/>
                  </a:schemeClr>
                </a:solidFill>
              </a:rPr>
              <a:t>B</a:t>
            </a:r>
            <a:r>
              <a:rPr lang="en-VN" sz="1600" b="1">
                <a:solidFill>
                  <a:schemeClr val="accent3">
                    <a:lumMod val="60000"/>
                    <a:lumOff val="40000"/>
                  </a:schemeClr>
                </a:solidFill>
              </a:rPr>
              <a:t>ài giảng </a:t>
            </a:r>
            <a:r>
              <a:rPr lang="en-VN" sz="1800" b="1">
                <a:solidFill>
                  <a:schemeClr val="accent3">
                    <a:lumMod val="60000"/>
                    <a:lumOff val="40000"/>
                  </a:schemeClr>
                </a:solidFill>
              </a:rPr>
              <a:t>Nhập môn DIGITAL MARKETING </a:t>
            </a:r>
            <a:r>
              <a:rPr lang="en-VN" sz="1600" b="1" i="1">
                <a:solidFill>
                  <a:schemeClr val="accent3">
                    <a:lumMod val="60000"/>
                    <a:lumOff val="40000"/>
                  </a:schemeClr>
                </a:solidFill>
              </a:rPr>
              <a:t>(T1-2024)</a:t>
            </a:r>
          </a:p>
          <a:p>
            <a:pPr algn="ctr">
              <a:spcBef>
                <a:spcPts val="600"/>
              </a:spcBef>
              <a:spcAft>
                <a:spcPts val="0"/>
              </a:spcAft>
            </a:pPr>
            <a:r>
              <a:rPr lang="en-VN" sz="1400" b="1" i="1">
                <a:solidFill>
                  <a:schemeClr val="accent3">
                    <a:lumMod val="60000"/>
                    <a:lumOff val="40000"/>
                  </a:schemeClr>
                </a:solidFill>
                <a:latin typeface="Palatino Linotype" panose="02040502050505030304" pitchFamily="18" charset="0"/>
              </a:rPr>
              <a:t>BM. QT bán hàng &amp; Digital Marketing – K</a:t>
            </a:r>
            <a:r>
              <a:rPr lang="en-GB" sz="1400" b="1" i="1">
                <a:solidFill>
                  <a:schemeClr val="accent3">
                    <a:lumMod val="60000"/>
                    <a:lumOff val="40000"/>
                  </a:schemeClr>
                </a:solidFill>
                <a:latin typeface="Palatino Linotype" panose="02040502050505030304" pitchFamily="18" charset="0"/>
              </a:rPr>
              <a:t>h</a:t>
            </a:r>
            <a:r>
              <a:rPr lang="en-VN" sz="1400" b="1" i="1">
                <a:solidFill>
                  <a:schemeClr val="accent3">
                    <a:lumMod val="60000"/>
                    <a:lumOff val="40000"/>
                  </a:schemeClr>
                </a:solidFill>
                <a:latin typeface="Palatino Linotype" panose="02040502050505030304" pitchFamily="18" charset="0"/>
              </a:rPr>
              <a:t>oa Marketing – ĐH. KTQD</a:t>
            </a:r>
          </a:p>
        </p:txBody>
      </p:sp>
      <p:sp>
        <p:nvSpPr>
          <p:cNvPr id="6" name="Half Frame 6">
            <a:extLst>
              <a:ext uri="{FF2B5EF4-FFF2-40B4-BE49-F238E27FC236}">
                <a16:creationId xmlns:a16="http://schemas.microsoft.com/office/drawing/2014/main" id="{2FF3837A-D30E-C86A-F5BA-27F2DD3425FE}"/>
              </a:ext>
            </a:extLst>
          </p:cNvPr>
          <p:cNvSpPr/>
          <p:nvPr/>
        </p:nvSpPr>
        <p:spPr>
          <a:xfrm rot="10800000">
            <a:off x="10327623" y="6014718"/>
            <a:ext cx="1712610" cy="703425"/>
          </a:xfrm>
          <a:prstGeom prst="halfFrame">
            <a:avLst>
              <a:gd name="adj1" fmla="val 9018"/>
              <a:gd name="adj2" fmla="val 9298"/>
            </a:avLst>
          </a:prstGeom>
          <a:solidFill>
            <a:srgbClr val="50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12" name="Half Frame 6">
            <a:extLst>
              <a:ext uri="{FF2B5EF4-FFF2-40B4-BE49-F238E27FC236}">
                <a16:creationId xmlns:a16="http://schemas.microsoft.com/office/drawing/2014/main" id="{ED048576-5088-DA1B-DD0A-7ABF10A157D3}"/>
              </a:ext>
            </a:extLst>
          </p:cNvPr>
          <p:cNvSpPr/>
          <p:nvPr/>
        </p:nvSpPr>
        <p:spPr>
          <a:xfrm flipH="1">
            <a:off x="10327625" y="139854"/>
            <a:ext cx="1712609" cy="703425"/>
          </a:xfrm>
          <a:prstGeom prst="halfFrame">
            <a:avLst>
              <a:gd name="adj1" fmla="val 9018"/>
              <a:gd name="adj2" fmla="val 9298"/>
            </a:avLst>
          </a:prstGeom>
          <a:solidFill>
            <a:srgbClr val="50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Tree>
    <p:extLst>
      <p:ext uri="{BB962C8B-B14F-4D97-AF65-F5344CB8AC3E}">
        <p14:creationId xmlns:p14="http://schemas.microsoft.com/office/powerpoint/2010/main" val="1392006006"/>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txStyles>
    <p:titleStyle>
      <a:lvl1pPr algn="l" defTabSz="914400" rtl="0" eaLnBrk="1" latinLnBrk="0" hangingPunct="1">
        <a:lnSpc>
          <a:spcPct val="90000"/>
        </a:lnSpc>
        <a:spcBef>
          <a:spcPct val="0"/>
        </a:spcBef>
        <a:buNone/>
        <a:defRPr sz="4400" b="1" kern="1200">
          <a:solidFill>
            <a:srgbClr val="467A78"/>
          </a:solidFill>
          <a:latin typeface="Montserrat" pitchFamily="2" charset="77"/>
          <a:ea typeface="+mj-ea"/>
          <a:cs typeface="Times New Roman" panose="02020603050405020304" pitchFamily="18" charset="0"/>
        </a:defRPr>
      </a:lvl1pPr>
    </p:titleStyle>
    <p:bodyStyle>
      <a:lvl1pPr marL="228600" indent="-228600" algn="l" defTabSz="914400" rtl="0" eaLnBrk="1" latinLnBrk="0" hangingPunct="1">
        <a:lnSpc>
          <a:spcPct val="120000"/>
        </a:lnSpc>
        <a:spcBef>
          <a:spcPts val="600"/>
        </a:spcBef>
        <a:spcAft>
          <a:spcPts val="600"/>
        </a:spcAft>
        <a:buFont typeface="Arial" panose="020B0604020202020204" pitchFamily="34" charset="0"/>
        <a:buChar char="•"/>
        <a:defRPr sz="2000" kern="1200">
          <a:solidFill>
            <a:schemeClr val="tx1"/>
          </a:solidFill>
          <a:latin typeface="Montserrat" pitchFamily="2" charset="77"/>
          <a:ea typeface="+mn-ea"/>
          <a:cs typeface="Times New Roman" panose="02020603050405020304" pitchFamily="18" charset="0"/>
        </a:defRPr>
      </a:lvl1pPr>
      <a:lvl2pPr marL="685800" indent="-228600" algn="l" defTabSz="914400" rtl="0" eaLnBrk="1" latinLnBrk="0" hangingPunct="1">
        <a:lnSpc>
          <a:spcPct val="120000"/>
        </a:lnSpc>
        <a:spcBef>
          <a:spcPts val="600"/>
        </a:spcBef>
        <a:spcAft>
          <a:spcPts val="600"/>
        </a:spcAft>
        <a:buFont typeface="Arial" panose="020B0604020202020204" pitchFamily="34" charset="0"/>
        <a:buChar char="•"/>
        <a:defRPr sz="1800" kern="1200">
          <a:solidFill>
            <a:schemeClr val="tx1"/>
          </a:solidFill>
          <a:latin typeface="Montserrat" pitchFamily="2" charset="77"/>
          <a:ea typeface="+mn-ea"/>
          <a:cs typeface="Times New Roman" panose="02020603050405020304" pitchFamily="18" charset="0"/>
        </a:defRPr>
      </a:lvl2pPr>
      <a:lvl3pPr marL="1143000" indent="-228600" algn="l" defTabSz="914400" rtl="0" eaLnBrk="1" latinLnBrk="0" hangingPunct="1">
        <a:lnSpc>
          <a:spcPct val="120000"/>
        </a:lnSpc>
        <a:spcBef>
          <a:spcPts val="600"/>
        </a:spcBef>
        <a:spcAft>
          <a:spcPts val="600"/>
        </a:spcAft>
        <a:buFont typeface="Arial" panose="020B0604020202020204" pitchFamily="34" charset="0"/>
        <a:buChar char="•"/>
        <a:defRPr sz="1800" kern="1200">
          <a:solidFill>
            <a:schemeClr val="tx1"/>
          </a:solidFill>
          <a:latin typeface="Montserrat" pitchFamily="2" charset="77"/>
          <a:ea typeface="+mn-ea"/>
          <a:cs typeface="Times New Roman" panose="02020603050405020304" pitchFamily="18" charset="0"/>
        </a:defRPr>
      </a:lvl3pPr>
      <a:lvl4pPr marL="1600200" indent="-228600" algn="l" defTabSz="914400" rtl="0" eaLnBrk="1" latinLnBrk="0" hangingPunct="1">
        <a:lnSpc>
          <a:spcPct val="120000"/>
        </a:lnSpc>
        <a:spcBef>
          <a:spcPts val="600"/>
        </a:spcBef>
        <a:spcAft>
          <a:spcPts val="600"/>
        </a:spcAft>
        <a:buFont typeface="Arial" panose="020B0604020202020204" pitchFamily="34" charset="0"/>
        <a:buChar char="•"/>
        <a:defRPr sz="1600" kern="1200">
          <a:solidFill>
            <a:schemeClr val="tx1"/>
          </a:solidFill>
          <a:latin typeface="Montserrat" pitchFamily="2" charset="77"/>
          <a:ea typeface="+mn-ea"/>
          <a:cs typeface="Times New Roman" panose="02020603050405020304" pitchFamily="18" charset="0"/>
        </a:defRPr>
      </a:lvl4pPr>
      <a:lvl5pPr marL="2057400" indent="-228600" algn="l" defTabSz="914400" rtl="0" eaLnBrk="1" latinLnBrk="0" hangingPunct="1">
        <a:lnSpc>
          <a:spcPct val="120000"/>
        </a:lnSpc>
        <a:spcBef>
          <a:spcPts val="600"/>
        </a:spcBef>
        <a:spcAft>
          <a:spcPts val="600"/>
        </a:spcAft>
        <a:buFont typeface="Arial" panose="020B0604020202020204" pitchFamily="34" charset="0"/>
        <a:buChar char="•"/>
        <a:defRPr sz="1600" kern="1200">
          <a:solidFill>
            <a:schemeClr val="tx1"/>
          </a:solidFill>
          <a:latin typeface="Montserrat" pitchFamily="2" charset="77"/>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46E4B-CC6D-0F3B-7BD3-C29585CFDC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326A705-AA2D-B76F-D2E3-B6B6583C46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6C4A62F-D157-7BDC-1610-AED08B56DA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E597E81-C4D5-DFE2-929A-597E03740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D3E070-8E1B-03B0-7295-E8EF5229B3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52B48-F65B-47E3-B9A5-62DAC12CAD07}" type="slidenum">
              <a:rPr lang="en-US" smtClean="0"/>
              <a:t>‹N°›</a:t>
            </a:fld>
            <a:endParaRPr lang="en-US"/>
          </a:p>
        </p:txBody>
      </p:sp>
    </p:spTree>
    <p:extLst>
      <p:ext uri="{BB962C8B-B14F-4D97-AF65-F5344CB8AC3E}">
        <p14:creationId xmlns:p14="http://schemas.microsoft.com/office/powerpoint/2010/main" val="14098628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CEF1DF-3B96-4E1F-923A-D9F48E557FC7}"/>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B5742F-8A2F-448D-8912-94C79221B005}"/>
              </a:ext>
            </a:extLst>
          </p:cNvPr>
          <p:cNvSpPr>
            <a:spLocks noGrp="1"/>
          </p:cNvSpPr>
          <p:nvPr>
            <p:ph type="body" idx="1"/>
          </p:nvPr>
        </p:nvSpPr>
        <p:spPr>
          <a:xfrm>
            <a:off x="838200" y="1825625"/>
            <a:ext cx="10515600" cy="487045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553460029"/>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594" indent="-228594" algn="l" defTabSz="914377" rtl="0" eaLnBrk="1" latinLnBrk="0" hangingPunct="1">
        <a:lnSpc>
          <a:spcPct val="90000"/>
        </a:lnSpc>
        <a:spcBef>
          <a:spcPts val="1000"/>
        </a:spcBef>
        <a:buFont typeface="Wingdings" panose="05000000000000000000" pitchFamily="2" charset="2"/>
        <a:buChar char="v"/>
        <a:defRPr sz="1800" kern="1200">
          <a:solidFill>
            <a:schemeClr val="tx1"/>
          </a:solidFill>
          <a:latin typeface="Times New Roman" panose="02020603050405020304" pitchFamily="18" charset="0"/>
          <a:ea typeface="+mn-ea"/>
          <a:cs typeface="Times New Roman" panose="02020603050405020304" pitchFamily="18" charset="0"/>
        </a:defRPr>
      </a:lvl1pPr>
      <a:lvl2pPr marL="68578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297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pattFill prst="pct5">
          <a:fgClr>
            <a:schemeClr val="bg1">
              <a:tint val="95000"/>
              <a:satMod val="170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66B8C-5FA1-9315-6AEB-2FD3980D9476}"/>
              </a:ext>
            </a:extLst>
          </p:cNvPr>
          <p:cNvSpPr>
            <a:spLocks noGrp="1"/>
          </p:cNvSpPr>
          <p:nvPr>
            <p:ph type="title"/>
          </p:nvPr>
        </p:nvSpPr>
        <p:spPr>
          <a:xfrm>
            <a:off x="1514475" y="410368"/>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6B951E1-166E-98A2-4318-E0C01E97DF5E}"/>
              </a:ext>
            </a:extLst>
          </p:cNvPr>
          <p:cNvSpPr>
            <a:spLocks noGrp="1"/>
          </p:cNvSpPr>
          <p:nvPr>
            <p:ph type="body" idx="1"/>
          </p:nvPr>
        </p:nvSpPr>
        <p:spPr>
          <a:xfrm>
            <a:off x="1514474" y="1825625"/>
            <a:ext cx="9839325"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31400140"/>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6.xml"/><Relationship Id="rId1" Type="http://schemas.openxmlformats.org/officeDocument/2006/relationships/slideLayout" Target="../slideLayouts/slideLayout4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5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2.xml"/><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43.xml"/><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9.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9.xml"/></Relationships>
</file>

<file path=ppt/slides/_rels/slide5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0.xml"/><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1.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4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32EAC-4FB1-4EEC-B45F-0176591608F9}"/>
              </a:ext>
            </a:extLst>
          </p:cNvPr>
          <p:cNvSpPr>
            <a:spLocks noGrp="1"/>
          </p:cNvSpPr>
          <p:nvPr>
            <p:ph type="ctrTitle"/>
          </p:nvPr>
        </p:nvSpPr>
        <p:spPr>
          <a:xfrm>
            <a:off x="1893870" y="1132636"/>
            <a:ext cx="9144000" cy="3161961"/>
          </a:xfrm>
        </p:spPr>
        <p:txBody>
          <a:bodyPr vert="horz" lIns="91440" tIns="45720" rIns="91440" bIns="45720" rtlCol="0" anchor="ctr">
            <a:normAutofit/>
          </a:bodyPr>
          <a:lstStyle/>
          <a:p>
            <a:pPr algn="ctr">
              <a:lnSpc>
                <a:spcPct val="150000"/>
              </a:lnSpc>
            </a:pPr>
            <a:r>
              <a:rPr lang="en-US" sz="4800" b="1">
                <a:latin typeface="Arial" panose="020B0604020202020204" pitchFamily="34" charset="0"/>
                <a:cs typeface="Arial" panose="020B0604020202020204" pitchFamily="34" charset="0"/>
              </a:rPr>
              <a:t>Chapter 3:</a:t>
            </a:r>
            <a:br>
              <a:rPr lang="en-US" sz="3600" b="1">
                <a:latin typeface="Arial" panose="020B0604020202020204" pitchFamily="34" charset="0"/>
                <a:cs typeface="Arial" panose="020B0604020202020204" pitchFamily="34" charset="0"/>
              </a:rPr>
            </a:br>
            <a:r>
              <a:rPr lang="en-US" sz="3600" b="1">
                <a:latin typeface="Arial" panose="020B0604020202020204" pitchFamily="34" charset="0"/>
                <a:cs typeface="Arial" panose="020B0604020202020204" pitchFamily="34" charset="0"/>
              </a:rPr>
              <a:t>DIGITAL MARKETING ENVIRONMENT</a:t>
            </a:r>
            <a:endParaRPr lang="en-US" sz="4800" b="1">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1F731AC7-56F2-5E10-3F2C-5B8FF1214933}"/>
              </a:ext>
            </a:extLst>
          </p:cNvPr>
          <p:cNvSpPr>
            <a:spLocks noGrp="1"/>
          </p:cNvSpPr>
          <p:nvPr>
            <p:ph type="subTitle" idx="1"/>
          </p:nvPr>
        </p:nvSpPr>
        <p:spPr>
          <a:xfrm>
            <a:off x="2171272" y="4378125"/>
            <a:ext cx="9144000" cy="828304"/>
          </a:xfrm>
        </p:spPr>
        <p:txBody>
          <a:bodyPr/>
          <a:lstStyle/>
          <a:p>
            <a:endParaRPr lang="en-VN"/>
          </a:p>
        </p:txBody>
      </p:sp>
    </p:spTree>
    <p:extLst>
      <p:ext uri="{BB962C8B-B14F-4D97-AF65-F5344CB8AC3E}">
        <p14:creationId xmlns:p14="http://schemas.microsoft.com/office/powerpoint/2010/main" val="623787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FD128F-0730-0BC9-6601-E72C498B354C}"/>
              </a:ext>
            </a:extLst>
          </p:cNvPr>
          <p:cNvSpPr>
            <a:spLocks noGrp="1"/>
          </p:cNvSpPr>
          <p:nvPr>
            <p:ph type="title"/>
          </p:nvPr>
        </p:nvSpPr>
        <p:spPr/>
        <p:txBody>
          <a:bodyPr/>
          <a:lstStyle/>
          <a:p>
            <a:r>
              <a:rPr lang="en-VN"/>
              <a:t>Customer analysis</a:t>
            </a:r>
          </a:p>
        </p:txBody>
      </p:sp>
      <p:sp>
        <p:nvSpPr>
          <p:cNvPr id="5" name="Content Placeholder 4">
            <a:extLst>
              <a:ext uri="{FF2B5EF4-FFF2-40B4-BE49-F238E27FC236}">
                <a16:creationId xmlns:a16="http://schemas.microsoft.com/office/drawing/2014/main" id="{BA92E4A4-CEBD-2D1E-11C2-BBBF3142BBA7}"/>
              </a:ext>
            </a:extLst>
          </p:cNvPr>
          <p:cNvSpPr>
            <a:spLocks noGrp="1"/>
          </p:cNvSpPr>
          <p:nvPr>
            <p:ph idx="1"/>
          </p:nvPr>
        </p:nvSpPr>
        <p:spPr>
          <a:xfrm>
            <a:off x="1341755" y="1394306"/>
            <a:ext cx="10515599" cy="4933705"/>
          </a:xfrm>
        </p:spPr>
        <p:txBody>
          <a:bodyPr/>
          <a:lstStyle/>
          <a:p>
            <a:pPr marL="342900" indent="-342900"/>
            <a:r>
              <a:rPr lang="vi-VN" dirty="0"/>
              <a:t>To help understand customers’ interactions with physical and digital touchpoints, triggers and influences, journey maps can be used to summarise the behaviour of different types of target audiences. </a:t>
            </a:r>
          </a:p>
          <a:p>
            <a:pPr marL="342900" indent="-342900"/>
            <a:endParaRPr lang="vi-VN" dirty="0"/>
          </a:p>
          <a:p>
            <a:pPr marL="0" indent="0">
              <a:buNone/>
            </a:pPr>
            <a:endParaRPr lang="en-VN"/>
          </a:p>
        </p:txBody>
      </p:sp>
      <p:pic>
        <p:nvPicPr>
          <p:cNvPr id="6" name="Picture 5">
            <a:extLst>
              <a:ext uri="{FF2B5EF4-FFF2-40B4-BE49-F238E27FC236}">
                <a16:creationId xmlns:a16="http://schemas.microsoft.com/office/drawing/2014/main" id="{6A4E402C-9EEA-39B9-743C-DA33F161D058}"/>
              </a:ext>
            </a:extLst>
          </p:cNvPr>
          <p:cNvPicPr>
            <a:picLocks noChangeAspect="1"/>
          </p:cNvPicPr>
          <p:nvPr/>
        </p:nvPicPr>
        <p:blipFill>
          <a:blip r:embed="rId3"/>
          <a:stretch>
            <a:fillRect/>
          </a:stretch>
        </p:blipFill>
        <p:spPr>
          <a:xfrm>
            <a:off x="2207569" y="2852936"/>
            <a:ext cx="8208912" cy="3291686"/>
          </a:xfrm>
          <a:prstGeom prst="rect">
            <a:avLst/>
          </a:prstGeom>
        </p:spPr>
      </p:pic>
      <p:sp>
        <p:nvSpPr>
          <p:cNvPr id="7" name="TextBox 6">
            <a:extLst>
              <a:ext uri="{FF2B5EF4-FFF2-40B4-BE49-F238E27FC236}">
                <a16:creationId xmlns:a16="http://schemas.microsoft.com/office/drawing/2014/main" id="{36055B66-BDF9-D42C-98F3-BAA09AB4D0B6}"/>
              </a:ext>
            </a:extLst>
          </p:cNvPr>
          <p:cNvSpPr txBox="1"/>
          <p:nvPr/>
        </p:nvSpPr>
        <p:spPr>
          <a:xfrm>
            <a:off x="3342286" y="6309320"/>
            <a:ext cx="5562025" cy="338554"/>
          </a:xfrm>
          <a:prstGeom prst="rect">
            <a:avLst/>
          </a:prstGeom>
          <a:noFill/>
        </p:spPr>
        <p:txBody>
          <a:bodyPr wrap="square" rtlCol="0">
            <a:spAutoFit/>
          </a:bodyPr>
          <a:lstStyle/>
          <a:p>
            <a:pPr algn="ctr"/>
            <a:r>
              <a:rPr lang="en-US" sz="1600" b="1" dirty="0" err="1">
                <a:solidFill>
                  <a:schemeClr val="accent1">
                    <a:lumMod val="75000"/>
                  </a:schemeClr>
                </a:solidFill>
                <a:latin typeface="Montserrat" pitchFamily="2" charset="77"/>
              </a:rPr>
              <a:t>Figure</a:t>
            </a:r>
            <a:r>
              <a:rPr lang="en-US" sz="1600" b="1" dirty="0">
                <a:solidFill>
                  <a:schemeClr val="accent1">
                    <a:lumMod val="75000"/>
                  </a:schemeClr>
                </a:solidFill>
                <a:latin typeface="Montserrat" pitchFamily="2" charset="77"/>
              </a:rPr>
              <a:t>: </a:t>
            </a:r>
            <a:r>
              <a:rPr lang="en-US" sz="1600" b="1" dirty="0" err="1">
                <a:solidFill>
                  <a:schemeClr val="accent1">
                    <a:lumMod val="75000"/>
                  </a:schemeClr>
                </a:solidFill>
                <a:latin typeface="Montserrat" pitchFamily="2" charset="77"/>
              </a:rPr>
              <a:t>Customer journey map</a:t>
            </a:r>
            <a:endParaRPr lang="en-US" sz="1600" b="1" dirty="0">
              <a:solidFill>
                <a:schemeClr val="accent1">
                  <a:lumMod val="75000"/>
                </a:schemeClr>
              </a:solidFill>
              <a:latin typeface="Montserrat" pitchFamily="2" charset="77"/>
            </a:endParaRPr>
          </a:p>
        </p:txBody>
      </p:sp>
    </p:spTree>
    <p:extLst>
      <p:ext uri="{BB962C8B-B14F-4D97-AF65-F5344CB8AC3E}">
        <p14:creationId xmlns:p14="http://schemas.microsoft.com/office/powerpoint/2010/main" val="305215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86B853-BE29-5CDA-3AD1-26BE73E728B5}"/>
              </a:ext>
            </a:extLst>
          </p:cNvPr>
          <p:cNvSpPr>
            <a:spLocks noGrp="1"/>
          </p:cNvSpPr>
          <p:nvPr>
            <p:ph type="title"/>
          </p:nvPr>
        </p:nvSpPr>
        <p:spPr/>
        <p:txBody>
          <a:bodyPr>
            <a:normAutofit/>
          </a:bodyPr>
          <a:lstStyle/>
          <a:p>
            <a:r>
              <a:rPr lang="en-US" sz="3600" dirty="0">
                <a:solidFill>
                  <a:schemeClr val="accent1"/>
                </a:solidFill>
              </a:rPr>
              <a:t>O</a:t>
            </a:r>
            <a:r>
              <a:rPr lang="en-US" sz="3600" b="1" dirty="0">
                <a:solidFill>
                  <a:schemeClr val="accent1"/>
                </a:solidFill>
              </a:rPr>
              <a:t>nline marketplace map</a:t>
            </a:r>
            <a:endParaRPr lang="en-VN" sz="3600">
              <a:solidFill>
                <a:schemeClr val="accent1"/>
              </a:solidFill>
            </a:endParaRPr>
          </a:p>
        </p:txBody>
      </p:sp>
      <p:sp>
        <p:nvSpPr>
          <p:cNvPr id="5" name="Content Placeholder 4">
            <a:extLst>
              <a:ext uri="{FF2B5EF4-FFF2-40B4-BE49-F238E27FC236}">
                <a16:creationId xmlns:a16="http://schemas.microsoft.com/office/drawing/2014/main" id="{85C3A504-6D9D-B0CA-341C-DC7D8C7259E6}"/>
              </a:ext>
            </a:extLst>
          </p:cNvPr>
          <p:cNvSpPr>
            <a:spLocks noGrp="1"/>
          </p:cNvSpPr>
          <p:nvPr>
            <p:ph idx="1"/>
          </p:nvPr>
        </p:nvSpPr>
        <p:spPr/>
        <p:txBody>
          <a:bodyPr>
            <a:normAutofit/>
          </a:bodyPr>
          <a:lstStyle/>
          <a:p>
            <a:pPr marL="342900" indent="-342900">
              <a:lnSpc>
                <a:spcPct val="130000"/>
              </a:lnSpc>
            </a:pPr>
            <a:r>
              <a:rPr lang="en-US" sz="2400" b="1" dirty="0" err="1"/>
              <a:t>O</a:t>
            </a:r>
            <a:r>
              <a:rPr lang="en-US" sz="2400" b="1" dirty="0"/>
              <a:t>nline marketplace map: </a:t>
            </a:r>
            <a:r>
              <a:rPr lang="vi-VN" sz="2400" dirty="0"/>
              <a:t>summarises how target customer segments might be influenced by different types of digital sites. </a:t>
            </a:r>
          </a:p>
          <a:p>
            <a:pPr marL="342900" indent="-342900">
              <a:lnSpc>
                <a:spcPct val="130000"/>
              </a:lnSpc>
            </a:pPr>
            <a:r>
              <a:rPr lang="en-US" sz="2400" b="1" dirty="0"/>
              <a:t>The main elements of the online marketplace map</a:t>
            </a:r>
            <a:r>
              <a:rPr lang="vi-VN" sz="2400" b="1" dirty="0"/>
              <a:t>:</a:t>
            </a:r>
            <a:endParaRPr lang="en-US" sz="2400" b="1" dirty="0"/>
          </a:p>
          <a:p>
            <a:pPr marL="963000" lvl="1" indent="-457200">
              <a:lnSpc>
                <a:spcPct val="100000"/>
              </a:lnSpc>
              <a:buFont typeface="Wingdings" pitchFamily="2" charset="2"/>
              <a:buChar char="ü"/>
            </a:pPr>
            <a:r>
              <a:rPr lang="en-US" sz="2000"/>
              <a:t>Customer segments</a:t>
            </a:r>
          </a:p>
          <a:p>
            <a:pPr marL="963000" lvl="1" indent="-457200">
              <a:lnSpc>
                <a:spcPct val="100000"/>
              </a:lnSpc>
              <a:buFont typeface="Wingdings" pitchFamily="2" charset="2"/>
              <a:buChar char="ü"/>
            </a:pPr>
            <a:r>
              <a:rPr lang="en-US" sz="2000"/>
              <a:t>Search intermediaries</a:t>
            </a:r>
          </a:p>
          <a:p>
            <a:pPr marL="963000" lvl="1" indent="-457200">
              <a:lnSpc>
                <a:spcPct val="100000"/>
              </a:lnSpc>
              <a:buFont typeface="Wingdings" pitchFamily="2" charset="2"/>
              <a:buChar char="ü"/>
            </a:pPr>
            <a:r>
              <a:rPr lang="en-US" sz="2000"/>
              <a:t> </a:t>
            </a:r>
            <a:r>
              <a:rPr lang="en-SG" sz="2000"/>
              <a:t>Intermediaries, influencers and media or publisher sites</a:t>
            </a:r>
          </a:p>
          <a:p>
            <a:pPr marL="963000" lvl="1" indent="-457200">
              <a:lnSpc>
                <a:spcPct val="100000"/>
              </a:lnSpc>
              <a:buFont typeface="Wingdings" pitchFamily="2" charset="2"/>
              <a:buChar char="ü"/>
            </a:pPr>
            <a:r>
              <a:rPr lang="en-US" sz="2000"/>
              <a:t>Destination sites and platforms</a:t>
            </a:r>
          </a:p>
          <a:p>
            <a:endParaRPr lang="en-VN"/>
          </a:p>
        </p:txBody>
      </p:sp>
    </p:spTree>
    <p:extLst>
      <p:ext uri="{BB962C8B-B14F-4D97-AF65-F5344CB8AC3E}">
        <p14:creationId xmlns:p14="http://schemas.microsoft.com/office/powerpoint/2010/main" val="2154554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B96CBB-BF24-FF97-0B5A-C09002AFA963}"/>
              </a:ext>
            </a:extLst>
          </p:cNvPr>
          <p:cNvSpPr txBox="1"/>
          <p:nvPr/>
        </p:nvSpPr>
        <p:spPr>
          <a:xfrm>
            <a:off x="3575720" y="6311918"/>
            <a:ext cx="5040560" cy="400110"/>
          </a:xfrm>
          <a:prstGeom prst="rect">
            <a:avLst/>
          </a:prstGeom>
          <a:noFill/>
        </p:spPr>
        <p:txBody>
          <a:bodyPr wrap="square" rtlCol="0">
            <a:spAutoFit/>
          </a:bodyPr>
          <a:lstStyle/>
          <a:p>
            <a:pPr algn="ctr"/>
            <a:r>
              <a:rPr lang="en-US" sz="2000" b="1" dirty="0" err="1">
                <a:latin typeface="Source Sans Pro" panose="020B0503030403020204" pitchFamily="34" charset="0"/>
                <a:ea typeface="Source Sans Pro" panose="020B0503030403020204" pitchFamily="34" charset="0"/>
                <a:cs typeface="Arial" panose="020B0604020202020204" pitchFamily="34" charset="0"/>
              </a:rPr>
              <a:t>Figure</a:t>
            </a:r>
            <a:r>
              <a:rPr lang="en-US" sz="2000" b="1" dirty="0">
                <a:latin typeface="Source Sans Pro" panose="020B0503030403020204" pitchFamily="34" charset="0"/>
                <a:ea typeface="Source Sans Pro" panose="020B0503030403020204" pitchFamily="34" charset="0"/>
                <a:cs typeface="Arial" panose="020B0604020202020204" pitchFamily="34" charset="0"/>
              </a:rPr>
              <a:t>: </a:t>
            </a:r>
            <a:r>
              <a:rPr lang="en-US" sz="2000" b="1"/>
              <a:t>Online marketplace map </a:t>
            </a:r>
          </a:p>
        </p:txBody>
      </p:sp>
      <p:pic>
        <p:nvPicPr>
          <p:cNvPr id="2" name="Picture 1">
            <a:extLst>
              <a:ext uri="{FF2B5EF4-FFF2-40B4-BE49-F238E27FC236}">
                <a16:creationId xmlns:a16="http://schemas.microsoft.com/office/drawing/2014/main" id="{D5C6326D-6427-7EFA-8DD6-BB7E3F14F258}"/>
              </a:ext>
            </a:extLst>
          </p:cNvPr>
          <p:cNvPicPr>
            <a:picLocks noChangeAspect="1"/>
          </p:cNvPicPr>
          <p:nvPr/>
        </p:nvPicPr>
        <p:blipFill rotWithShape="1">
          <a:blip r:embed="rId3"/>
          <a:srcRect l="1364" t="4551"/>
          <a:stretch/>
        </p:blipFill>
        <p:spPr>
          <a:xfrm>
            <a:off x="1559497" y="346027"/>
            <a:ext cx="10153128" cy="5896507"/>
          </a:xfrm>
          <a:prstGeom prst="rect">
            <a:avLst/>
          </a:prstGeom>
        </p:spPr>
      </p:pic>
    </p:spTree>
    <p:extLst>
      <p:ext uri="{BB962C8B-B14F-4D97-AF65-F5344CB8AC3E}">
        <p14:creationId xmlns:p14="http://schemas.microsoft.com/office/powerpoint/2010/main" val="1562025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5D1759-0B93-234D-0B6C-BA50701D7010}"/>
              </a:ext>
            </a:extLst>
          </p:cNvPr>
          <p:cNvSpPr>
            <a:spLocks noGrp="1"/>
          </p:cNvSpPr>
          <p:nvPr>
            <p:ph type="title"/>
          </p:nvPr>
        </p:nvSpPr>
        <p:spPr/>
        <p:txBody>
          <a:bodyPr>
            <a:normAutofit/>
          </a:bodyPr>
          <a:lstStyle/>
          <a:p>
            <a:r>
              <a:rPr lang="en-VN" sz="3200">
                <a:solidFill>
                  <a:schemeClr val="accent1"/>
                </a:solidFill>
              </a:rPr>
              <a:t>Concepts in online marketplace map</a:t>
            </a:r>
          </a:p>
        </p:txBody>
      </p:sp>
      <p:sp>
        <p:nvSpPr>
          <p:cNvPr id="4" name="Content Placeholder 3">
            <a:extLst>
              <a:ext uri="{FF2B5EF4-FFF2-40B4-BE49-F238E27FC236}">
                <a16:creationId xmlns:a16="http://schemas.microsoft.com/office/drawing/2014/main" id="{4A87CC60-2CBD-F185-4227-A8AEDF09B294}"/>
              </a:ext>
            </a:extLst>
          </p:cNvPr>
          <p:cNvSpPr>
            <a:spLocks noGrp="1"/>
          </p:cNvSpPr>
          <p:nvPr>
            <p:ph idx="1"/>
          </p:nvPr>
        </p:nvSpPr>
        <p:spPr/>
        <p:txBody>
          <a:bodyPr>
            <a:normAutofit lnSpcReduction="10000"/>
          </a:bodyPr>
          <a:lstStyle/>
          <a:p>
            <a:pPr marL="342900" indent="-342900"/>
            <a:r>
              <a:rPr lang="vi-VN" sz="2400" b="1" dirty="0"/>
              <a:t>Share of search</a:t>
            </a:r>
          </a:p>
          <a:p>
            <a:pPr marL="848700" lvl="1" indent="-342900"/>
            <a:r>
              <a:rPr lang="vi-VN" sz="2000" dirty="0"/>
              <a:t>An evaluation of the proportion of website visits from organic and paid search that a brand attracts for a defined set of target search terms used by an audience searching for a market category of product, service or other information. </a:t>
            </a:r>
          </a:p>
          <a:p>
            <a:pPr marL="848700" lvl="1" indent="-342900"/>
            <a:r>
              <a:rPr lang="vi-VN" sz="2000" dirty="0"/>
              <a:t>A search gap analysis can be performed to assess potential visits from consumer search intent against actual visits achieved through SEO and pay-per-click activities</a:t>
            </a:r>
          </a:p>
          <a:p>
            <a:pPr marL="342900" indent="-342900"/>
            <a:r>
              <a:rPr lang="en-US" sz="2400" b="1" dirty="0"/>
              <a:t>Aggregators </a:t>
            </a:r>
          </a:p>
          <a:p>
            <a:pPr marL="848700" lvl="1" indent="-342900"/>
            <a:r>
              <a:rPr lang="vi-VN" sz="2000" dirty="0"/>
              <a:t>An alternative term to price-comparison sites. Aggregators include product, price and service information, comparing competitors within a sector such as financial services, retail or travel. Their revenue models commonly include affiliate revenues (CPA), pay-per- click advertising (PPC) and display advertising (CPM). </a:t>
            </a:r>
          </a:p>
        </p:txBody>
      </p:sp>
    </p:spTree>
    <p:extLst>
      <p:ext uri="{BB962C8B-B14F-4D97-AF65-F5344CB8AC3E}">
        <p14:creationId xmlns:p14="http://schemas.microsoft.com/office/powerpoint/2010/main" val="3241295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5D1759-0B93-234D-0B6C-BA50701D7010}"/>
              </a:ext>
            </a:extLst>
          </p:cNvPr>
          <p:cNvSpPr>
            <a:spLocks noGrp="1"/>
          </p:cNvSpPr>
          <p:nvPr>
            <p:ph type="title"/>
          </p:nvPr>
        </p:nvSpPr>
        <p:spPr/>
        <p:txBody>
          <a:bodyPr>
            <a:normAutofit/>
          </a:bodyPr>
          <a:lstStyle/>
          <a:p>
            <a:r>
              <a:rPr lang="en-VN" sz="3200">
                <a:solidFill>
                  <a:schemeClr val="accent1"/>
                </a:solidFill>
              </a:rPr>
              <a:t>Concepts in online marketplace map</a:t>
            </a:r>
          </a:p>
        </p:txBody>
      </p:sp>
      <p:sp>
        <p:nvSpPr>
          <p:cNvPr id="4" name="Content Placeholder 3">
            <a:extLst>
              <a:ext uri="{FF2B5EF4-FFF2-40B4-BE49-F238E27FC236}">
                <a16:creationId xmlns:a16="http://schemas.microsoft.com/office/drawing/2014/main" id="{4A87CC60-2CBD-F185-4227-A8AEDF09B294}"/>
              </a:ext>
            </a:extLst>
          </p:cNvPr>
          <p:cNvSpPr>
            <a:spLocks noGrp="1"/>
          </p:cNvSpPr>
          <p:nvPr>
            <p:ph idx="1"/>
          </p:nvPr>
        </p:nvSpPr>
        <p:spPr/>
        <p:txBody>
          <a:bodyPr>
            <a:normAutofit/>
          </a:bodyPr>
          <a:lstStyle/>
          <a:p>
            <a:pPr marL="342900" indent="-342900">
              <a:lnSpc>
                <a:spcPct val="130000"/>
              </a:lnSpc>
            </a:pPr>
            <a:r>
              <a:rPr lang="en-US" sz="2400" b="1" dirty="0"/>
              <a:t>Affiliates </a:t>
            </a:r>
          </a:p>
          <a:p>
            <a:pPr marL="848700" lvl="1" indent="-342900">
              <a:lnSpc>
                <a:spcPct val="130000"/>
              </a:lnSpc>
            </a:pPr>
            <a:r>
              <a:rPr lang="vi-VN" sz="2000" dirty="0"/>
              <a:t>Companies promoting a merchant, typically through a commission- based arrangement either direct or through an affiliate network. </a:t>
            </a:r>
          </a:p>
          <a:p>
            <a:pPr marL="342900" indent="-342900">
              <a:lnSpc>
                <a:spcPct val="130000"/>
              </a:lnSpc>
            </a:pPr>
            <a:r>
              <a:rPr lang="en-US" sz="2400" b="1" dirty="0"/>
              <a:t>Key online influencers </a:t>
            </a:r>
            <a:endParaRPr lang="vi-VN" sz="2400" b="1" dirty="0"/>
          </a:p>
          <a:p>
            <a:pPr marL="848700" lvl="1" indent="-342900">
              <a:lnSpc>
                <a:spcPct val="130000"/>
              </a:lnSpc>
            </a:pPr>
            <a:r>
              <a:rPr lang="vi-VN" sz="2000" dirty="0"/>
              <a:t>Celebrities, individuals well known in their niche, or publishers to whom an online target audience listens and interacts with. Online influencer outreach or ‘blogger outreach’ can help companies reach and engage a wider audience. Recently, video bloggers (‘vloggers’ or ‘YouTubers’) have become popular among teenage audiences. </a:t>
            </a:r>
          </a:p>
        </p:txBody>
      </p:sp>
    </p:spTree>
    <p:extLst>
      <p:ext uri="{BB962C8B-B14F-4D97-AF65-F5344CB8AC3E}">
        <p14:creationId xmlns:p14="http://schemas.microsoft.com/office/powerpoint/2010/main" val="1560904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1DE9F9-EB19-42EA-D361-5AA9AA2A385C}"/>
              </a:ext>
            </a:extLst>
          </p:cNvPr>
          <p:cNvSpPr>
            <a:spLocks noGrp="1"/>
          </p:cNvSpPr>
          <p:nvPr>
            <p:ph type="title"/>
          </p:nvPr>
        </p:nvSpPr>
        <p:spPr/>
        <p:txBody>
          <a:bodyPr/>
          <a:lstStyle/>
          <a:p>
            <a:r>
              <a:rPr lang="en-VN"/>
              <a:t>Customer analysis</a:t>
            </a:r>
          </a:p>
        </p:txBody>
      </p:sp>
      <p:sp>
        <p:nvSpPr>
          <p:cNvPr id="5" name="Content Placeholder 4">
            <a:extLst>
              <a:ext uri="{FF2B5EF4-FFF2-40B4-BE49-F238E27FC236}">
                <a16:creationId xmlns:a16="http://schemas.microsoft.com/office/drawing/2014/main" id="{127728D0-C87F-BA4C-76BF-CA47A3874375}"/>
              </a:ext>
            </a:extLst>
          </p:cNvPr>
          <p:cNvSpPr>
            <a:spLocks noGrp="1"/>
          </p:cNvSpPr>
          <p:nvPr>
            <p:ph idx="1"/>
          </p:nvPr>
        </p:nvSpPr>
        <p:spPr/>
        <p:txBody>
          <a:bodyPr>
            <a:normAutofit fontScale="92500"/>
          </a:bodyPr>
          <a:lstStyle/>
          <a:p>
            <a:pPr marL="342900" indent="-342900">
              <a:lnSpc>
                <a:spcPct val="140000"/>
              </a:lnSpc>
            </a:pPr>
            <a:r>
              <a:rPr lang="vi-VN" sz="2600" b="1" dirty="0"/>
              <a:t>Customer behaviour analysis </a:t>
            </a:r>
          </a:p>
          <a:p>
            <a:pPr marL="848700" lvl="1" indent="-342900">
              <a:lnSpc>
                <a:spcPct val="140000"/>
              </a:lnSpc>
            </a:pPr>
            <a:r>
              <a:rPr lang="vi-VN" sz="2200" dirty="0"/>
              <a:t>In digital markets, this type of analysis involves research into the motivations, media consumption preferences and selection processes used by consumers as they use digital channels together with traditional channels to purchase online products and use other online services. </a:t>
            </a:r>
          </a:p>
          <a:p>
            <a:pPr marL="342900" indent="-342900">
              <a:lnSpc>
                <a:spcPct val="140000"/>
              </a:lnSpc>
            </a:pPr>
            <a:r>
              <a:rPr lang="vi-VN" sz="2600" b="1" dirty="0"/>
              <a:t>Customer insight</a:t>
            </a:r>
          </a:p>
          <a:p>
            <a:pPr marL="848700" lvl="1" indent="-342900">
              <a:lnSpc>
                <a:spcPct val="140000"/>
              </a:lnSpc>
            </a:pPr>
            <a:r>
              <a:rPr lang="vi-VN" sz="2200" dirty="0"/>
              <a:t>Knowledge about customers’ needs, profile, preferences and digital experiences from analysis of qualitative and quantitative data. Specific insights can be used to inform marketing tactics directed at groups of customers with shared characteristics. </a:t>
            </a:r>
          </a:p>
        </p:txBody>
      </p:sp>
    </p:spTree>
    <p:extLst>
      <p:ext uri="{BB962C8B-B14F-4D97-AF65-F5344CB8AC3E}">
        <p14:creationId xmlns:p14="http://schemas.microsoft.com/office/powerpoint/2010/main" val="1953276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6ACDE4-03EE-4AB4-2419-88E7868E0CDB}"/>
              </a:ext>
            </a:extLst>
          </p:cNvPr>
          <p:cNvSpPr>
            <a:spLocks noGrp="1"/>
          </p:cNvSpPr>
          <p:nvPr>
            <p:ph type="title"/>
          </p:nvPr>
        </p:nvSpPr>
        <p:spPr/>
        <p:txBody>
          <a:bodyPr/>
          <a:lstStyle/>
          <a:p>
            <a:r>
              <a:rPr lang="en-VN"/>
              <a:t>Customer analysis</a:t>
            </a:r>
          </a:p>
        </p:txBody>
      </p:sp>
      <p:sp>
        <p:nvSpPr>
          <p:cNvPr id="5" name="Content Placeholder 4">
            <a:extLst>
              <a:ext uri="{FF2B5EF4-FFF2-40B4-BE49-F238E27FC236}">
                <a16:creationId xmlns:a16="http://schemas.microsoft.com/office/drawing/2014/main" id="{56C851F8-61BD-8306-CA15-CAD05F8D527B}"/>
              </a:ext>
            </a:extLst>
          </p:cNvPr>
          <p:cNvSpPr>
            <a:spLocks noGrp="1"/>
          </p:cNvSpPr>
          <p:nvPr>
            <p:ph idx="1"/>
          </p:nvPr>
        </p:nvSpPr>
        <p:spPr/>
        <p:txBody>
          <a:bodyPr>
            <a:normAutofit fontScale="92500" lnSpcReduction="10000"/>
          </a:bodyPr>
          <a:lstStyle/>
          <a:p>
            <a:pPr marL="342900" indent="-342900">
              <a:lnSpc>
                <a:spcPct val="140000"/>
              </a:lnSpc>
            </a:pPr>
            <a:r>
              <a:rPr lang="vi-VN" sz="2400" b="1" dirty="0"/>
              <a:t>Customer behaviour analysis</a:t>
            </a:r>
            <a:r>
              <a:rPr lang="en-US" sz="2400" b="1" dirty="0" err="1"/>
              <a:t>: </a:t>
            </a:r>
            <a:r>
              <a:rPr lang="en-US" sz="2400" dirty="0"/>
              <a:t> </a:t>
            </a:r>
            <a:r>
              <a:rPr lang="en-US">
                <a:effectLst/>
              </a:rPr>
              <a:t>can be considered from 2 perspectives </a:t>
            </a:r>
            <a:endParaRPr lang="en-US" sz="2400" dirty="0"/>
          </a:p>
          <a:p>
            <a:pPr marL="848700" lvl="1" indent="-342900">
              <a:lnSpc>
                <a:spcPct val="140000"/>
              </a:lnSpc>
              <a:tabLst>
                <a:tab pos="1503760" algn="l"/>
              </a:tabLst>
            </a:pPr>
            <a:r>
              <a:rPr lang="en-US" sz="2000" i="1" dirty="0"/>
              <a:t>Demand and gap analysis</a:t>
            </a:r>
            <a:r>
              <a:rPr lang="en-US" sz="2000" dirty="0"/>
              <a:t>: the potential online reach against impressions, volume of visitors to an online presence and the extent to which prospects convert to tactical and strategic outcomes, e.g. lead generation and sales.</a:t>
            </a:r>
          </a:p>
          <a:p>
            <a:pPr marL="848700" lvl="1" indent="-342900">
              <a:lnSpc>
                <a:spcPct val="140000"/>
              </a:lnSpc>
              <a:tabLst>
                <a:tab pos="1503760" algn="l"/>
              </a:tabLst>
            </a:pPr>
            <a:r>
              <a:rPr lang="en-US" sz="2000" i="1" dirty="0"/>
              <a:t>Digital consumer </a:t>
            </a:r>
            <a:r>
              <a:rPr lang="en-US" sz="2000" i="1" dirty="0" err="1"/>
              <a:t>behaviour</a:t>
            </a:r>
            <a:r>
              <a:rPr lang="en-US" sz="2000" dirty="0" err="1"/>
              <a:t>: the needs, characteristics and digital experiences or behaviours of target consumers.</a:t>
            </a:r>
            <a:endParaRPr lang="en-US" sz="2000" dirty="0"/>
          </a:p>
          <a:p>
            <a:pPr marL="342900" indent="-342900">
              <a:lnSpc>
                <a:spcPct val="140000"/>
              </a:lnSpc>
            </a:pPr>
            <a:r>
              <a:rPr lang="en-US" sz="2400" b="1" dirty="0" err="1"/>
              <a:t>Customer characteristic analysis:</a:t>
            </a:r>
            <a:endParaRPr lang="en-US" sz="2400" b="1" dirty="0"/>
          </a:p>
          <a:p>
            <a:pPr marL="848700" lvl="1" indent="-342900">
              <a:lnSpc>
                <a:spcPct val="140000"/>
              </a:lnSpc>
              <a:tabLst>
                <a:tab pos="1503760" algn="l"/>
              </a:tabLst>
            </a:pPr>
            <a:r>
              <a:rPr lang="en-US" sz="2000" dirty="0" err="1"/>
              <a:t>Includes</a:t>
            </a:r>
            <a:r>
              <a:rPr lang="en-US" sz="2000" dirty="0"/>
              <a:t>: </a:t>
            </a:r>
            <a:r>
              <a:rPr lang="en-US" sz="2000" dirty="0" err="1"/>
              <a:t>demographic, psychological and behavioral characteristics</a:t>
            </a:r>
          </a:p>
          <a:p>
            <a:pPr marL="848700" lvl="1" indent="-342900">
              <a:lnSpc>
                <a:spcPct val="140000"/>
              </a:lnSpc>
              <a:tabLst>
                <a:tab pos="1503760" algn="l"/>
              </a:tabLst>
            </a:pPr>
            <a:r>
              <a:rPr lang="en-US" sz="2000" dirty="0" err="1"/>
              <a:t>Customer personas</a:t>
            </a:r>
            <a:endParaRPr lang="en-US" sz="2000" dirty="0"/>
          </a:p>
          <a:p>
            <a:pPr marL="848700" lvl="1" indent="-342900">
              <a:lnSpc>
                <a:spcPct val="140000"/>
              </a:lnSpc>
              <a:tabLst>
                <a:tab pos="1503760" algn="l"/>
              </a:tabLst>
            </a:pPr>
            <a:r>
              <a:rPr lang="en-US" sz="2000" dirty="0" err="1"/>
              <a:t>The buying process</a:t>
            </a:r>
            <a:endParaRPr lang="en-US" sz="2000" dirty="0"/>
          </a:p>
        </p:txBody>
      </p:sp>
    </p:spTree>
    <p:extLst>
      <p:ext uri="{BB962C8B-B14F-4D97-AF65-F5344CB8AC3E}">
        <p14:creationId xmlns:p14="http://schemas.microsoft.com/office/powerpoint/2010/main" val="1350875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6A2DF3-04BD-8EFD-699D-D52F25B560B4}"/>
              </a:ext>
            </a:extLst>
          </p:cNvPr>
          <p:cNvSpPr>
            <a:spLocks noGrp="1"/>
          </p:cNvSpPr>
          <p:nvPr>
            <p:ph type="title"/>
          </p:nvPr>
        </p:nvSpPr>
        <p:spPr/>
        <p:txBody>
          <a:bodyPr/>
          <a:lstStyle/>
          <a:p>
            <a:r>
              <a:rPr lang="en-VN"/>
              <a:t>Customer analysis</a:t>
            </a:r>
          </a:p>
        </p:txBody>
      </p:sp>
      <p:sp>
        <p:nvSpPr>
          <p:cNvPr id="5" name="Content Placeholder 4">
            <a:extLst>
              <a:ext uri="{FF2B5EF4-FFF2-40B4-BE49-F238E27FC236}">
                <a16:creationId xmlns:a16="http://schemas.microsoft.com/office/drawing/2014/main" id="{B2725F07-BD8A-A13F-CC02-3FC40094F684}"/>
              </a:ext>
            </a:extLst>
          </p:cNvPr>
          <p:cNvSpPr>
            <a:spLocks noGrp="1"/>
          </p:cNvSpPr>
          <p:nvPr>
            <p:ph idx="1"/>
          </p:nvPr>
        </p:nvSpPr>
        <p:spPr/>
        <p:txBody>
          <a:bodyPr>
            <a:normAutofit fontScale="92500" lnSpcReduction="10000"/>
          </a:bodyPr>
          <a:lstStyle/>
          <a:p>
            <a:pPr marL="0" indent="0">
              <a:buNone/>
            </a:pPr>
            <a:r>
              <a:rPr lang="en-VN" sz="2600" b="1">
                <a:solidFill>
                  <a:schemeClr val="accent1"/>
                </a:solidFill>
              </a:rPr>
              <a:t>Demand analysis: </a:t>
            </a:r>
          </a:p>
          <a:p>
            <a:pPr marL="342900" indent="-342900"/>
            <a:r>
              <a:rPr lang="en-GB" sz="2400"/>
              <a:t>Quantitative determination of the potential use and business value from online customers of an organisation. Qualitative analysis of perceptions of online channels is also assessed.</a:t>
            </a:r>
            <a:endParaRPr lang="vi-VN" sz="2400" dirty="0"/>
          </a:p>
          <a:p>
            <a:pPr marL="342900" indent="-342900"/>
            <a:r>
              <a:rPr lang="vi-VN" sz="2400" dirty="0"/>
              <a:t>To assess the volume and share of customers who:</a:t>
            </a:r>
          </a:p>
          <a:p>
            <a:pPr lvl="1">
              <a:lnSpc>
                <a:spcPct val="115000"/>
              </a:lnSpc>
              <a:spcAft>
                <a:spcPts val="0"/>
              </a:spcAft>
              <a:buFont typeface="Arial" panose="020B0604020202020204" pitchFamily="34" charset="0"/>
              <a:buChar char="•"/>
            </a:pPr>
            <a:r>
              <a:rPr lang="en-US" sz="2000" dirty="0" err="1"/>
              <a:t>are ‘in market’ for a service, i.e. they have intent to use it; </a:t>
            </a:r>
          </a:p>
          <a:p>
            <a:pPr lvl="1">
              <a:lnSpc>
                <a:spcPct val="115000"/>
              </a:lnSpc>
              <a:spcAft>
                <a:spcPts val="0"/>
              </a:spcAft>
              <a:buFont typeface="Arial" panose="020B0604020202020204" pitchFamily="34" charset="0"/>
              <a:buChar char="•"/>
            </a:pPr>
            <a:r>
              <a:rPr lang="en-US" sz="2000" dirty="0" err="1"/>
              <a:t>have access to the digital channel;</a:t>
            </a:r>
          </a:p>
          <a:p>
            <a:pPr lvl="1">
              <a:lnSpc>
                <a:spcPct val="115000"/>
              </a:lnSpc>
              <a:spcAft>
                <a:spcPts val="0"/>
              </a:spcAft>
              <a:buFont typeface="Arial" panose="020B0604020202020204" pitchFamily="34" charset="0"/>
              <a:buChar char="•"/>
            </a:pPr>
            <a:r>
              <a:rPr lang="en-US" sz="2000" dirty="0" err="1"/>
              <a:t>use specific online services that may affect the purchase decision, such as price comparison sites, social networks and specialist blogs; </a:t>
            </a:r>
          </a:p>
          <a:p>
            <a:pPr lvl="1">
              <a:lnSpc>
                <a:spcPct val="115000"/>
              </a:lnSpc>
              <a:spcAft>
                <a:spcPts val="0"/>
              </a:spcAft>
              <a:buFont typeface="Arial" panose="020B0604020202020204" pitchFamily="34" charset="0"/>
              <a:buChar char="•"/>
            </a:pPr>
            <a:r>
              <a:rPr lang="en-US" sz="2000" dirty="0" err="1"/>
              <a:t>are influenced by using the digital channel but purchase using another channel as part of  the multichannel buyer behaviour; </a:t>
            </a:r>
          </a:p>
          <a:p>
            <a:pPr lvl="1">
              <a:lnSpc>
                <a:spcPct val="115000"/>
              </a:lnSpc>
              <a:spcAft>
                <a:spcPts val="0"/>
              </a:spcAft>
              <a:buFont typeface="Arial" panose="020B0604020202020204" pitchFamily="34" charset="0"/>
              <a:buChar char="•"/>
            </a:pPr>
            <a:r>
              <a:rPr lang="en-US" sz="2000" dirty="0" err="1"/>
              <a:t>purchase or use other services using the digital channel.</a:t>
            </a:r>
            <a:endParaRPr lang="en-VN" sz="2000"/>
          </a:p>
        </p:txBody>
      </p:sp>
    </p:spTree>
    <p:extLst>
      <p:ext uri="{BB962C8B-B14F-4D97-AF65-F5344CB8AC3E}">
        <p14:creationId xmlns:p14="http://schemas.microsoft.com/office/powerpoint/2010/main" val="343306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A5C07E-93EC-4C0A-463A-2BB9CBFF9CBC}"/>
              </a:ext>
            </a:extLst>
          </p:cNvPr>
          <p:cNvSpPr>
            <a:spLocks noGrp="1"/>
          </p:cNvSpPr>
          <p:nvPr>
            <p:ph type="title"/>
          </p:nvPr>
        </p:nvSpPr>
        <p:spPr/>
        <p:txBody>
          <a:bodyPr/>
          <a:lstStyle/>
          <a:p>
            <a:r>
              <a:rPr lang="en-VN"/>
              <a:t>Customer analysis</a:t>
            </a:r>
          </a:p>
        </p:txBody>
      </p:sp>
      <p:sp>
        <p:nvSpPr>
          <p:cNvPr id="5" name="Content Placeholder 4">
            <a:extLst>
              <a:ext uri="{FF2B5EF4-FFF2-40B4-BE49-F238E27FC236}">
                <a16:creationId xmlns:a16="http://schemas.microsoft.com/office/drawing/2014/main" id="{0B9BD063-F4C4-1E6B-DADA-E1058E376507}"/>
              </a:ext>
            </a:extLst>
          </p:cNvPr>
          <p:cNvSpPr>
            <a:spLocks noGrp="1"/>
          </p:cNvSpPr>
          <p:nvPr>
            <p:ph idx="1"/>
          </p:nvPr>
        </p:nvSpPr>
        <p:spPr/>
        <p:txBody>
          <a:bodyPr/>
          <a:lstStyle/>
          <a:p>
            <a:pPr marL="342900" indent="-342900"/>
            <a:r>
              <a:rPr lang="en-US" b="1" dirty="0"/>
              <a:t>Conversion marketing: </a:t>
            </a:r>
            <a:r>
              <a:rPr lang="en-US" dirty="0" err="1"/>
              <a:t>Using marketing communications to maximise conversion of potential customers to actual customers. </a:t>
            </a:r>
          </a:p>
        </p:txBody>
      </p:sp>
      <p:pic>
        <p:nvPicPr>
          <p:cNvPr id="6" name="Picture 5" descr="A screenshot of a computer&#10;&#10;Description automatically generated">
            <a:extLst>
              <a:ext uri="{FF2B5EF4-FFF2-40B4-BE49-F238E27FC236}">
                <a16:creationId xmlns:a16="http://schemas.microsoft.com/office/drawing/2014/main" id="{850AE851-3983-BDB4-8B55-BD4CE6AE47E2}"/>
              </a:ext>
            </a:extLst>
          </p:cNvPr>
          <p:cNvPicPr>
            <a:picLocks noChangeAspect="1"/>
          </p:cNvPicPr>
          <p:nvPr/>
        </p:nvPicPr>
        <p:blipFill rotWithShape="1">
          <a:blip r:embed="rId3">
            <a:extLst>
              <a:ext uri="{28A0092B-C50C-407E-A947-70E740481C1C}">
                <a14:useLocalDpi xmlns:a14="http://schemas.microsoft.com/office/drawing/2010/main" val="0"/>
              </a:ext>
            </a:extLst>
          </a:blip>
          <a:srcRect l="16206" t="20449" r="8751" b="29765"/>
          <a:stretch/>
        </p:blipFill>
        <p:spPr>
          <a:xfrm>
            <a:off x="2351584" y="2492896"/>
            <a:ext cx="8312183" cy="3581542"/>
          </a:xfrm>
          <a:prstGeom prst="rect">
            <a:avLst/>
          </a:prstGeom>
        </p:spPr>
      </p:pic>
      <p:sp>
        <p:nvSpPr>
          <p:cNvPr id="7" name="TextBox 6">
            <a:extLst>
              <a:ext uri="{FF2B5EF4-FFF2-40B4-BE49-F238E27FC236}">
                <a16:creationId xmlns:a16="http://schemas.microsoft.com/office/drawing/2014/main" id="{F552B952-D66F-E6DE-D6F8-5B5EE1D1BC74}"/>
              </a:ext>
            </a:extLst>
          </p:cNvPr>
          <p:cNvSpPr txBox="1"/>
          <p:nvPr/>
        </p:nvSpPr>
        <p:spPr>
          <a:xfrm>
            <a:off x="1559496" y="6165304"/>
            <a:ext cx="9831166" cy="338554"/>
          </a:xfrm>
          <a:prstGeom prst="rect">
            <a:avLst/>
          </a:prstGeom>
          <a:noFill/>
        </p:spPr>
        <p:txBody>
          <a:bodyPr wrap="square" rtlCol="0">
            <a:spAutoFit/>
          </a:bodyPr>
          <a:lstStyle/>
          <a:p>
            <a:r>
              <a:rPr lang="en-US" sz="1600" b="1" dirty="0">
                <a:latin typeface="Source Sans Pro" panose="020B0503030403020204" pitchFamily="34" charset="0"/>
                <a:ea typeface="Source Sans Pro" panose="020B0503030403020204" pitchFamily="34" charset="0"/>
              </a:rPr>
              <a:t>Model showing conversion between the digital channel and traditional channels during the buying process</a:t>
            </a:r>
            <a:endParaRPr lang="en-VN" sz="1600" b="1"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4043755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8D0693-7DF7-A1DF-B7AC-3B2C7AA2A75E}"/>
              </a:ext>
            </a:extLst>
          </p:cNvPr>
          <p:cNvSpPr>
            <a:spLocks noGrp="1"/>
          </p:cNvSpPr>
          <p:nvPr>
            <p:ph type="title"/>
          </p:nvPr>
        </p:nvSpPr>
        <p:spPr/>
        <p:txBody>
          <a:bodyPr/>
          <a:lstStyle/>
          <a:p>
            <a:r>
              <a:rPr lang="en-VN"/>
              <a:t>Customer analysis</a:t>
            </a:r>
          </a:p>
        </p:txBody>
      </p:sp>
      <p:sp>
        <p:nvSpPr>
          <p:cNvPr id="5" name="Content Placeholder 4">
            <a:extLst>
              <a:ext uri="{FF2B5EF4-FFF2-40B4-BE49-F238E27FC236}">
                <a16:creationId xmlns:a16="http://schemas.microsoft.com/office/drawing/2014/main" id="{FFDBCE8C-5412-BE31-A75B-10CE0C5FDA77}"/>
              </a:ext>
            </a:extLst>
          </p:cNvPr>
          <p:cNvSpPr>
            <a:spLocks noGrp="1"/>
          </p:cNvSpPr>
          <p:nvPr>
            <p:ph idx="1"/>
          </p:nvPr>
        </p:nvSpPr>
        <p:spPr/>
        <p:txBody>
          <a:bodyPr/>
          <a:lstStyle/>
          <a:p>
            <a:pPr marL="0" indent="0">
              <a:buNone/>
            </a:pPr>
            <a:r>
              <a:rPr lang="en-US" sz="2400" b="1">
                <a:solidFill>
                  <a:schemeClr val="accent1"/>
                </a:solidFill>
              </a:rPr>
              <a:t>Digital consumer behaviour</a:t>
            </a:r>
            <a:r>
              <a:rPr lang="en-VN" sz="2400" b="1">
                <a:solidFill>
                  <a:schemeClr val="accent1"/>
                </a:solidFill>
              </a:rPr>
              <a:t>: </a:t>
            </a:r>
          </a:p>
          <a:p>
            <a:pPr marL="342900" indent="-342900"/>
            <a:r>
              <a:rPr lang="en-SG" dirty="0" err="1"/>
              <a:t>Customer choice and digital influence: </a:t>
            </a:r>
            <a:r>
              <a:rPr lang="en-SG" sz="1800" dirty="0" err="1"/>
              <a:t>the web and social media are </a:t>
            </a:r>
          </a:p>
          <a:p>
            <a:pPr marL="848700" lvl="1" indent="-342900"/>
            <a:r>
              <a:rPr lang="en-SG" sz="2000" dirty="0" err="1"/>
              <a:t>a vital part of the research process, as internet users now spend longer researching products online;</a:t>
            </a:r>
          </a:p>
          <a:p>
            <a:pPr marL="848700" lvl="1" indent="-342900"/>
            <a:r>
              <a:rPr lang="en-SG" sz="2000" dirty="0" err="1"/>
              <a:t>used at every stage of the research process from the initial scan to the more detailed comparison and final checking of specifications before purchase.</a:t>
            </a:r>
            <a:endParaRPr lang="en-SG" sz="2000" dirty="0"/>
          </a:p>
          <a:p>
            <a:pPr marL="342900" indent="-342900"/>
            <a:r>
              <a:rPr lang="en-SG" dirty="0"/>
              <a:t>ZMOT model</a:t>
            </a:r>
            <a:endParaRPr lang="en-US" dirty="0"/>
          </a:p>
          <a:p>
            <a:endParaRPr lang="en-VN" b="1"/>
          </a:p>
        </p:txBody>
      </p:sp>
    </p:spTree>
    <p:extLst>
      <p:ext uri="{BB962C8B-B14F-4D97-AF65-F5344CB8AC3E}">
        <p14:creationId xmlns:p14="http://schemas.microsoft.com/office/powerpoint/2010/main" val="3097663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3E7294-A796-344F-C62E-021C54532BBB}"/>
              </a:ext>
            </a:extLst>
          </p:cNvPr>
          <p:cNvSpPr>
            <a:spLocks noGrp="1"/>
          </p:cNvSpPr>
          <p:nvPr>
            <p:ph type="title"/>
          </p:nvPr>
        </p:nvSpPr>
        <p:spPr/>
        <p:txBody>
          <a:bodyPr/>
          <a:lstStyle/>
          <a:p>
            <a:r>
              <a:rPr lang="en-VN"/>
              <a:t>Learning objectives</a:t>
            </a:r>
          </a:p>
        </p:txBody>
      </p:sp>
      <p:sp>
        <p:nvSpPr>
          <p:cNvPr id="7" name="Content Placeholder 6">
            <a:extLst>
              <a:ext uri="{FF2B5EF4-FFF2-40B4-BE49-F238E27FC236}">
                <a16:creationId xmlns:a16="http://schemas.microsoft.com/office/drawing/2014/main" id="{70F8F1B5-DAB9-C104-D6BC-6B2EB26AF800}"/>
              </a:ext>
            </a:extLst>
          </p:cNvPr>
          <p:cNvSpPr>
            <a:spLocks noGrp="1"/>
          </p:cNvSpPr>
          <p:nvPr>
            <p:ph idx="1"/>
          </p:nvPr>
        </p:nvSpPr>
        <p:spPr/>
        <p:txBody>
          <a:bodyPr>
            <a:normAutofit/>
          </a:bodyPr>
          <a:lstStyle/>
          <a:p>
            <a:r>
              <a:rPr lang="en-US" dirty="0"/>
              <a:t>Identify and explore elements of an </a:t>
            </a:r>
            <a:r>
              <a:rPr lang="en-US" dirty="0" err="1"/>
              <a:t>organisation’s</a:t>
            </a:r>
            <a:r>
              <a:rPr lang="en-US" dirty="0"/>
              <a:t> marketing environment that have implications for developing a digital marketing strategy </a:t>
            </a:r>
          </a:p>
          <a:p>
            <a:r>
              <a:rPr lang="en-US" dirty="0"/>
              <a:t>Evaluate techniques for reviewing the importance of different players in the micro- environment: customers, competitors, suppliers, publishers, intermediaries and influencers, as part of the development of digital marketing strategy </a:t>
            </a:r>
          </a:p>
          <a:p>
            <a:r>
              <a:rPr lang="en-US" dirty="0"/>
              <a:t>Consider and evaluate the macro-environment factors affecting an </a:t>
            </a:r>
            <a:r>
              <a:rPr lang="en-US" dirty="0" err="1"/>
              <a:t>organisation’s</a:t>
            </a:r>
            <a:r>
              <a:rPr lang="en-US" dirty="0"/>
              <a:t> digital marketing strategy and implementation </a:t>
            </a:r>
            <a:endParaRPr lang="en-VN" dirty="0"/>
          </a:p>
          <a:p>
            <a:endParaRPr lang="en-VN"/>
          </a:p>
        </p:txBody>
      </p:sp>
    </p:spTree>
    <p:extLst>
      <p:ext uri="{BB962C8B-B14F-4D97-AF65-F5344CB8AC3E}">
        <p14:creationId xmlns:p14="http://schemas.microsoft.com/office/powerpoint/2010/main" val="3580755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neral definitions and steps of moments of truth">
            <a:extLst>
              <a:ext uri="{FF2B5EF4-FFF2-40B4-BE49-F238E27FC236}">
                <a16:creationId xmlns:a16="http://schemas.microsoft.com/office/drawing/2014/main" id="{D650C337-A104-FB33-C5D0-6AB0358EC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526" y="836712"/>
            <a:ext cx="10701114" cy="5360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266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16B6-8CA7-9AD4-EEF9-FE1562C7779B}"/>
              </a:ext>
            </a:extLst>
          </p:cNvPr>
          <p:cNvSpPr>
            <a:spLocks noGrp="1"/>
          </p:cNvSpPr>
          <p:nvPr>
            <p:ph type="title"/>
          </p:nvPr>
        </p:nvSpPr>
        <p:spPr/>
        <p:txBody>
          <a:bodyPr/>
          <a:lstStyle/>
          <a:p>
            <a:r>
              <a:rPr lang="en-VN"/>
              <a:t>Customer analysis</a:t>
            </a:r>
          </a:p>
        </p:txBody>
      </p:sp>
      <p:sp>
        <p:nvSpPr>
          <p:cNvPr id="3" name="Content Placeholder 2">
            <a:extLst>
              <a:ext uri="{FF2B5EF4-FFF2-40B4-BE49-F238E27FC236}">
                <a16:creationId xmlns:a16="http://schemas.microsoft.com/office/drawing/2014/main" id="{52C93A03-D9D4-043D-A913-6D540D9BF705}"/>
              </a:ext>
            </a:extLst>
          </p:cNvPr>
          <p:cNvSpPr>
            <a:spLocks noGrp="1"/>
          </p:cNvSpPr>
          <p:nvPr>
            <p:ph idx="1"/>
          </p:nvPr>
        </p:nvSpPr>
        <p:spPr/>
        <p:txBody>
          <a:bodyPr>
            <a:normAutofit fontScale="77500" lnSpcReduction="20000"/>
          </a:bodyPr>
          <a:lstStyle/>
          <a:p>
            <a:pPr marL="0" indent="0">
              <a:buNone/>
            </a:pPr>
            <a:r>
              <a:rPr lang="en-VN" sz="3300" b="1">
                <a:solidFill>
                  <a:schemeClr val="accent1"/>
                </a:solidFill>
              </a:rPr>
              <a:t>Customer characteristics: </a:t>
            </a:r>
          </a:p>
          <a:p>
            <a:pPr marL="342900" indent="-342900">
              <a:lnSpc>
                <a:spcPct val="140000"/>
              </a:lnSpc>
              <a:tabLst>
                <a:tab pos="1503760" algn="l"/>
              </a:tabLst>
            </a:pPr>
            <a:r>
              <a:rPr lang="en-US" sz="2800" dirty="0" err="1"/>
              <a:t>Demographic characteristics</a:t>
            </a:r>
          </a:p>
          <a:p>
            <a:pPr marL="342900" indent="-342900">
              <a:lnSpc>
                <a:spcPct val="140000"/>
              </a:lnSpc>
              <a:tabLst>
                <a:tab pos="1503760" algn="l"/>
              </a:tabLst>
            </a:pPr>
            <a:r>
              <a:rPr lang="en-US" sz="2800" dirty="0" err="1"/>
              <a:t>Psychological and behavioral characteristics</a:t>
            </a:r>
          </a:p>
          <a:p>
            <a:pPr marL="342900" indent="-342900">
              <a:lnSpc>
                <a:spcPct val="140000"/>
              </a:lnSpc>
              <a:tabLst>
                <a:tab pos="1503760" algn="l"/>
              </a:tabLst>
            </a:pPr>
            <a:r>
              <a:rPr lang="en-US" sz="2500" dirty="0" err="1"/>
              <a:t>Concepts that can positively or negatively influence or motivate the consumer to engage with a digital offer</a:t>
            </a:r>
            <a:r>
              <a:rPr lang="en-US" sz="2100" dirty="0" err="1"/>
              <a:t>:</a:t>
            </a:r>
            <a:endParaRPr lang="en-US" sz="2100" dirty="0"/>
          </a:p>
          <a:p>
            <a:pPr marL="848700" lvl="1" indent="-342900">
              <a:spcAft>
                <a:spcPts val="0"/>
              </a:spcAft>
            </a:pPr>
            <a:r>
              <a:rPr lang="en-US" sz="1700" dirty="0" err="1"/>
              <a:t>Information processing (IP). </a:t>
            </a:r>
          </a:p>
          <a:p>
            <a:pPr marL="848700" lvl="1" indent="-342900">
              <a:spcAft>
                <a:spcPts val="0"/>
              </a:spcAft>
            </a:pPr>
            <a:r>
              <a:rPr lang="en-US" sz="1700" dirty="0" err="1"/>
              <a:t>Perceived ease of use.</a:t>
            </a:r>
          </a:p>
          <a:p>
            <a:pPr marL="848700" lvl="1" indent="-342900">
              <a:spcAft>
                <a:spcPts val="0"/>
              </a:spcAft>
            </a:pPr>
            <a:r>
              <a:rPr lang="en-US" sz="1700" dirty="0" err="1"/>
              <a:t>Perceived usefulness</a:t>
            </a:r>
          </a:p>
          <a:p>
            <a:pPr marL="848700" lvl="1" indent="-342900">
              <a:spcAft>
                <a:spcPts val="0"/>
              </a:spcAft>
            </a:pPr>
            <a:r>
              <a:rPr lang="en-US" sz="1700" dirty="0" err="1"/>
              <a:t>Perceived benefits</a:t>
            </a:r>
          </a:p>
          <a:p>
            <a:pPr marL="848700" lvl="1" indent="-342900">
              <a:spcAft>
                <a:spcPts val="0"/>
              </a:spcAft>
            </a:pPr>
            <a:r>
              <a:rPr lang="en-US" sz="1700" dirty="0" err="1"/>
              <a:t>Perceived control</a:t>
            </a:r>
          </a:p>
          <a:p>
            <a:pPr marL="848700" lvl="1" indent="-342900">
              <a:spcAft>
                <a:spcPts val="0"/>
              </a:spcAft>
            </a:pPr>
            <a:r>
              <a:rPr lang="en-US" sz="1700" dirty="0" err="1"/>
              <a:t>Skills</a:t>
            </a:r>
          </a:p>
          <a:p>
            <a:pPr marL="848700" lvl="1" indent="-342900">
              <a:spcAft>
                <a:spcPts val="0"/>
              </a:spcAft>
            </a:pPr>
            <a:r>
              <a:rPr lang="en-US" sz="1700" dirty="0" err="1"/>
              <a:t>Trust and risk</a:t>
            </a:r>
          </a:p>
          <a:p>
            <a:pPr marL="848700" lvl="1" indent="-342900">
              <a:spcAft>
                <a:spcPts val="0"/>
              </a:spcAft>
            </a:pPr>
            <a:r>
              <a:rPr lang="en-US" sz="1700" dirty="0" err="1"/>
              <a:t>Enjoyment</a:t>
            </a:r>
            <a:endParaRPr lang="en-VN"/>
          </a:p>
        </p:txBody>
      </p:sp>
    </p:spTree>
    <p:extLst>
      <p:ext uri="{BB962C8B-B14F-4D97-AF65-F5344CB8AC3E}">
        <p14:creationId xmlns:p14="http://schemas.microsoft.com/office/powerpoint/2010/main" val="977152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255248-A8D5-817C-26C0-F7342B438EB9}"/>
              </a:ext>
            </a:extLst>
          </p:cNvPr>
          <p:cNvSpPr>
            <a:spLocks noGrp="1"/>
          </p:cNvSpPr>
          <p:nvPr>
            <p:ph type="title"/>
          </p:nvPr>
        </p:nvSpPr>
        <p:spPr/>
        <p:txBody>
          <a:bodyPr/>
          <a:lstStyle/>
          <a:p>
            <a:r>
              <a:rPr lang="en-VN"/>
              <a:t>Customer analysis</a:t>
            </a:r>
          </a:p>
        </p:txBody>
      </p:sp>
      <p:sp>
        <p:nvSpPr>
          <p:cNvPr id="5" name="Content Placeholder 4">
            <a:extLst>
              <a:ext uri="{FF2B5EF4-FFF2-40B4-BE49-F238E27FC236}">
                <a16:creationId xmlns:a16="http://schemas.microsoft.com/office/drawing/2014/main" id="{C7040740-766A-9D32-4222-12AE29450F4F}"/>
              </a:ext>
            </a:extLst>
          </p:cNvPr>
          <p:cNvSpPr>
            <a:spLocks noGrp="1"/>
          </p:cNvSpPr>
          <p:nvPr>
            <p:ph idx="1"/>
          </p:nvPr>
        </p:nvSpPr>
        <p:spPr>
          <a:xfrm>
            <a:off x="1341755" y="1584960"/>
            <a:ext cx="3580886" cy="4933705"/>
          </a:xfrm>
        </p:spPr>
        <p:txBody>
          <a:bodyPr/>
          <a:lstStyle/>
          <a:p>
            <a:pPr marL="0" indent="0">
              <a:buNone/>
            </a:pPr>
            <a:r>
              <a:rPr lang="en-VN" b="1"/>
              <a:t>Persona:</a:t>
            </a:r>
          </a:p>
          <a:p>
            <a:pPr marL="0" indent="0">
              <a:lnSpc>
                <a:spcPct val="110000"/>
              </a:lnSpc>
              <a:buNone/>
            </a:pPr>
            <a:r>
              <a:rPr lang="en-US" sz="1900" dirty="0" err="1"/>
              <a:t>Fictional profiles that represent a particular target audience – a thumbnail summary of the characteristics, needs, motivations and environment of typical website users.</a:t>
            </a:r>
            <a:r>
              <a:rPr lang="en-US" sz="1900" dirty="0"/>
              <a:t>(Chaffey, 2022)</a:t>
            </a:r>
            <a:endParaRPr lang="en-VN" sz="1900"/>
          </a:p>
        </p:txBody>
      </p:sp>
      <p:pic>
        <p:nvPicPr>
          <p:cNvPr id="6" name="Picture 5" descr="A screenshot of a computer screen&#10;&#10;Description automatically generated">
            <a:extLst>
              <a:ext uri="{FF2B5EF4-FFF2-40B4-BE49-F238E27FC236}">
                <a16:creationId xmlns:a16="http://schemas.microsoft.com/office/drawing/2014/main" id="{806D6BB4-DA06-0C71-2E2E-F5E47109FC96}"/>
              </a:ext>
            </a:extLst>
          </p:cNvPr>
          <p:cNvPicPr>
            <a:picLocks noChangeAspect="1"/>
          </p:cNvPicPr>
          <p:nvPr/>
        </p:nvPicPr>
        <p:blipFill rotWithShape="1">
          <a:blip r:embed="rId3">
            <a:extLst>
              <a:ext uri="{28A0092B-C50C-407E-A947-70E740481C1C}">
                <a14:useLocalDpi xmlns:a14="http://schemas.microsoft.com/office/drawing/2010/main" val="0"/>
              </a:ext>
            </a:extLst>
          </a:blip>
          <a:srcRect l="22437" t="8585" r="5739" b="1656"/>
          <a:stretch/>
        </p:blipFill>
        <p:spPr>
          <a:xfrm>
            <a:off x="5951984" y="1196752"/>
            <a:ext cx="5530878" cy="5401700"/>
          </a:xfrm>
          <a:prstGeom prst="rect">
            <a:avLst/>
          </a:prstGeom>
        </p:spPr>
      </p:pic>
    </p:spTree>
    <p:extLst>
      <p:ext uri="{BB962C8B-B14F-4D97-AF65-F5344CB8AC3E}">
        <p14:creationId xmlns:p14="http://schemas.microsoft.com/office/powerpoint/2010/main" val="4097319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E8BD6-4007-CC35-7464-DC79078FA451}"/>
              </a:ext>
            </a:extLst>
          </p:cNvPr>
          <p:cNvSpPr>
            <a:spLocks noGrp="1"/>
          </p:cNvSpPr>
          <p:nvPr>
            <p:ph type="title"/>
          </p:nvPr>
        </p:nvSpPr>
        <p:spPr/>
        <p:txBody>
          <a:bodyPr/>
          <a:lstStyle/>
          <a:p>
            <a:r>
              <a:rPr lang="en-VN"/>
              <a:t>Customer analysis</a:t>
            </a:r>
          </a:p>
        </p:txBody>
      </p:sp>
      <p:sp>
        <p:nvSpPr>
          <p:cNvPr id="5" name="Content Placeholder 4">
            <a:extLst>
              <a:ext uri="{FF2B5EF4-FFF2-40B4-BE49-F238E27FC236}">
                <a16:creationId xmlns:a16="http://schemas.microsoft.com/office/drawing/2014/main" id="{4CF272EC-195E-BD58-BC54-36CB02D9C394}"/>
              </a:ext>
            </a:extLst>
          </p:cNvPr>
          <p:cNvSpPr>
            <a:spLocks noGrp="1"/>
          </p:cNvSpPr>
          <p:nvPr>
            <p:ph idx="1"/>
          </p:nvPr>
        </p:nvSpPr>
        <p:spPr>
          <a:xfrm>
            <a:off x="1559496" y="1540784"/>
            <a:ext cx="3026053" cy="695829"/>
          </a:xfrm>
        </p:spPr>
        <p:txBody>
          <a:bodyPr/>
          <a:lstStyle/>
          <a:p>
            <a:pPr marL="0" indent="0">
              <a:buNone/>
            </a:pPr>
            <a:r>
              <a:rPr lang="en-VN" b="1"/>
              <a:t>The buying process</a:t>
            </a:r>
          </a:p>
        </p:txBody>
      </p:sp>
      <p:pic>
        <p:nvPicPr>
          <p:cNvPr id="3" name="Picture 2" descr="A screenshot of a computer screen&#10;&#10;Description automatically generated">
            <a:extLst>
              <a:ext uri="{FF2B5EF4-FFF2-40B4-BE49-F238E27FC236}">
                <a16:creationId xmlns:a16="http://schemas.microsoft.com/office/drawing/2014/main" id="{60AE1844-94D3-BC9A-7FDB-2393158A1CAE}"/>
              </a:ext>
            </a:extLst>
          </p:cNvPr>
          <p:cNvPicPr>
            <a:picLocks noChangeAspect="1"/>
          </p:cNvPicPr>
          <p:nvPr/>
        </p:nvPicPr>
        <p:blipFill rotWithShape="1">
          <a:blip r:embed="rId3">
            <a:extLst>
              <a:ext uri="{28A0092B-C50C-407E-A947-70E740481C1C}">
                <a14:useLocalDpi xmlns:a14="http://schemas.microsoft.com/office/drawing/2010/main" val="0"/>
              </a:ext>
            </a:extLst>
          </a:blip>
          <a:srcRect l="37355" t="17213" r="14420" b="17275"/>
          <a:stretch/>
        </p:blipFill>
        <p:spPr>
          <a:xfrm>
            <a:off x="5431161" y="1245623"/>
            <a:ext cx="6192689" cy="5463696"/>
          </a:xfrm>
          <a:prstGeom prst="rect">
            <a:avLst/>
          </a:prstGeom>
        </p:spPr>
      </p:pic>
      <p:sp>
        <p:nvSpPr>
          <p:cNvPr id="9" name="TextBox 8">
            <a:extLst>
              <a:ext uri="{FF2B5EF4-FFF2-40B4-BE49-F238E27FC236}">
                <a16:creationId xmlns:a16="http://schemas.microsoft.com/office/drawing/2014/main" id="{8B46C16A-80B3-E49E-EFB8-23A26F984ED6}"/>
              </a:ext>
            </a:extLst>
          </p:cNvPr>
          <p:cNvSpPr txBox="1"/>
          <p:nvPr/>
        </p:nvSpPr>
        <p:spPr>
          <a:xfrm>
            <a:off x="1271463" y="5648919"/>
            <a:ext cx="4320481" cy="923330"/>
          </a:xfrm>
          <a:prstGeom prst="rect">
            <a:avLst/>
          </a:prstGeom>
          <a:noFill/>
        </p:spPr>
        <p:txBody>
          <a:bodyPr wrap="square">
            <a:spAutoFit/>
          </a:bodyPr>
          <a:lstStyle/>
          <a:p>
            <a:r>
              <a:rPr lang="en-US" sz="1800">
                <a:effectLst/>
                <a:latin typeface="HelveticaNeueLTW1G"/>
              </a:rPr>
              <a:t>A summary of how digital media can impact on the buying process for a new purchaser </a:t>
            </a:r>
            <a:endParaRPr lang="en-US"/>
          </a:p>
        </p:txBody>
      </p:sp>
    </p:spTree>
    <p:extLst>
      <p:ext uri="{BB962C8B-B14F-4D97-AF65-F5344CB8AC3E}">
        <p14:creationId xmlns:p14="http://schemas.microsoft.com/office/powerpoint/2010/main" val="653923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FD0587-BB63-84EA-B45D-A02BB99380F0}"/>
              </a:ext>
            </a:extLst>
          </p:cNvPr>
          <p:cNvSpPr>
            <a:spLocks noGrp="1"/>
          </p:cNvSpPr>
          <p:nvPr>
            <p:ph type="title"/>
          </p:nvPr>
        </p:nvSpPr>
        <p:spPr/>
        <p:txBody>
          <a:bodyPr/>
          <a:lstStyle/>
          <a:p>
            <a:r>
              <a:rPr lang="en-VN"/>
              <a:t>Competitor analysis</a:t>
            </a:r>
          </a:p>
        </p:txBody>
      </p:sp>
      <p:sp>
        <p:nvSpPr>
          <p:cNvPr id="5" name="Content Placeholder 4">
            <a:extLst>
              <a:ext uri="{FF2B5EF4-FFF2-40B4-BE49-F238E27FC236}">
                <a16:creationId xmlns:a16="http://schemas.microsoft.com/office/drawing/2014/main" id="{30C3C21E-5BCC-B0BA-03AD-B8BB03D622B6}"/>
              </a:ext>
            </a:extLst>
          </p:cNvPr>
          <p:cNvSpPr>
            <a:spLocks noGrp="1"/>
          </p:cNvSpPr>
          <p:nvPr>
            <p:ph idx="1"/>
          </p:nvPr>
        </p:nvSpPr>
        <p:spPr/>
        <p:txBody>
          <a:bodyPr>
            <a:normAutofit lnSpcReduction="10000"/>
          </a:bodyPr>
          <a:lstStyle/>
          <a:p>
            <a:pPr marL="342900" indent="-342900"/>
            <a:r>
              <a:rPr lang="en-US" sz="2400" dirty="0" err="1"/>
              <a:t>The shape and nature of online competitive markets</a:t>
            </a:r>
          </a:p>
          <a:p>
            <a:pPr marL="848700" lvl="1" indent="-342900"/>
            <a:r>
              <a:rPr lang="en-US" dirty="0" err="1"/>
              <a:t>bargaining power of buyers;</a:t>
            </a:r>
          </a:p>
          <a:p>
            <a:pPr marL="848700" lvl="1" indent="-342900"/>
            <a:r>
              <a:rPr lang="en-US" dirty="0" err="1"/>
              <a:t>bargaining power of suppliers;</a:t>
            </a:r>
          </a:p>
          <a:p>
            <a:pPr marL="848700" lvl="1" indent="-342900"/>
            <a:r>
              <a:rPr lang="en-US" dirty="0" err="1"/>
              <a:t>threat of substitute products and services; </a:t>
            </a:r>
          </a:p>
          <a:p>
            <a:pPr marL="848700" lvl="1" indent="-342900"/>
            <a:r>
              <a:rPr lang="en-US" dirty="0" err="1"/>
              <a:t>threat of new entrants;</a:t>
            </a:r>
          </a:p>
          <a:p>
            <a:pPr marL="848700" lvl="1" indent="-342900"/>
            <a:r>
              <a:rPr lang="en-US" dirty="0" err="1"/>
              <a:t>intensity of rivalry.</a:t>
            </a:r>
          </a:p>
          <a:p>
            <a:pPr marL="505800" lvl="1" indent="0">
              <a:buNone/>
            </a:pPr>
            <a:endParaRPr lang="en-US" sz="2000" dirty="0" err="1"/>
          </a:p>
          <a:p>
            <a:pPr marL="342900" indent="-342900"/>
            <a:r>
              <a:rPr lang="en-US" sz="2400" dirty="0"/>
              <a:t>Competitor analysis and Benchmarking techniques</a:t>
            </a:r>
          </a:p>
          <a:p>
            <a:pPr marL="505800" lvl="1" indent="0">
              <a:buNone/>
            </a:pPr>
            <a:r>
              <a:rPr lang="en-US" dirty="0"/>
              <a:t>A structured analysis of the online services, capabilities and performance of an organisation within the areas of customer acquisition, conversion, retention and growth.</a:t>
            </a:r>
          </a:p>
          <a:p>
            <a:pPr marL="0" indent="0">
              <a:buNone/>
            </a:pPr>
            <a:endParaRPr lang="en-VN"/>
          </a:p>
        </p:txBody>
      </p:sp>
    </p:spTree>
    <p:extLst>
      <p:ext uri="{BB962C8B-B14F-4D97-AF65-F5344CB8AC3E}">
        <p14:creationId xmlns:p14="http://schemas.microsoft.com/office/powerpoint/2010/main" val="18181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FD0587-BB63-84EA-B45D-A02BB99380F0}"/>
              </a:ext>
            </a:extLst>
          </p:cNvPr>
          <p:cNvSpPr>
            <a:spLocks noGrp="1"/>
          </p:cNvSpPr>
          <p:nvPr>
            <p:ph type="title"/>
          </p:nvPr>
        </p:nvSpPr>
        <p:spPr/>
        <p:txBody>
          <a:bodyPr/>
          <a:lstStyle/>
          <a:p>
            <a:r>
              <a:rPr lang="en-VN"/>
              <a:t>Competitor analysis</a:t>
            </a:r>
          </a:p>
        </p:txBody>
      </p:sp>
      <p:sp>
        <p:nvSpPr>
          <p:cNvPr id="5" name="Content Placeholder 4">
            <a:extLst>
              <a:ext uri="{FF2B5EF4-FFF2-40B4-BE49-F238E27FC236}">
                <a16:creationId xmlns:a16="http://schemas.microsoft.com/office/drawing/2014/main" id="{30C3C21E-5BCC-B0BA-03AD-B8BB03D622B6}"/>
              </a:ext>
            </a:extLst>
          </p:cNvPr>
          <p:cNvSpPr>
            <a:spLocks noGrp="1"/>
          </p:cNvSpPr>
          <p:nvPr>
            <p:ph idx="1"/>
          </p:nvPr>
        </p:nvSpPr>
        <p:spPr>
          <a:xfrm>
            <a:off x="10414448" y="2477922"/>
            <a:ext cx="1598292" cy="1902156"/>
          </a:xfrm>
        </p:spPr>
        <p:txBody>
          <a:bodyPr>
            <a:normAutofit/>
          </a:bodyPr>
          <a:lstStyle/>
          <a:p>
            <a:pPr marL="0" indent="0">
              <a:buNone/>
            </a:pPr>
            <a:r>
              <a:rPr lang="en-US" sz="1800" i="1">
                <a:effectLst/>
                <a:latin typeface="HelveticaNeueLTW1G"/>
              </a:rPr>
              <a:t>Impact of the internet on the five competitive forces </a:t>
            </a:r>
            <a:endParaRPr lang="en-US" sz="2000" i="1"/>
          </a:p>
          <a:p>
            <a:pPr marL="0" indent="0">
              <a:buNone/>
            </a:pPr>
            <a:endParaRPr lang="en-VN" i="1"/>
          </a:p>
        </p:txBody>
      </p:sp>
      <p:pic>
        <p:nvPicPr>
          <p:cNvPr id="3" name="Picture 2" descr="A screenshot of a computer&#10;&#10;Description automatically generated">
            <a:extLst>
              <a:ext uri="{FF2B5EF4-FFF2-40B4-BE49-F238E27FC236}">
                <a16:creationId xmlns:a16="http://schemas.microsoft.com/office/drawing/2014/main" id="{804E32B0-61CD-968A-F766-93BDC4B1C599}"/>
              </a:ext>
            </a:extLst>
          </p:cNvPr>
          <p:cNvPicPr>
            <a:picLocks noChangeAspect="1"/>
          </p:cNvPicPr>
          <p:nvPr/>
        </p:nvPicPr>
        <p:blipFill rotWithShape="1">
          <a:blip r:embed="rId3">
            <a:extLst>
              <a:ext uri="{28A0092B-C50C-407E-A947-70E740481C1C}">
                <a14:useLocalDpi xmlns:a14="http://schemas.microsoft.com/office/drawing/2010/main" val="0"/>
              </a:ext>
            </a:extLst>
          </a:blip>
          <a:srcRect l="30870" t="15375" r="7983" b="22086"/>
          <a:stretch/>
        </p:blipFill>
        <p:spPr>
          <a:xfrm>
            <a:off x="1747718" y="1268760"/>
            <a:ext cx="8498661" cy="5549572"/>
          </a:xfrm>
          <a:prstGeom prst="rect">
            <a:avLst/>
          </a:prstGeom>
        </p:spPr>
      </p:pic>
    </p:spTree>
    <p:extLst>
      <p:ext uri="{BB962C8B-B14F-4D97-AF65-F5344CB8AC3E}">
        <p14:creationId xmlns:p14="http://schemas.microsoft.com/office/powerpoint/2010/main" val="2104813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10943A-B00C-9CA0-36D5-2E1D4FEEABEA}"/>
              </a:ext>
            </a:extLst>
          </p:cNvPr>
          <p:cNvSpPr>
            <a:spLocks noGrp="1"/>
          </p:cNvSpPr>
          <p:nvPr>
            <p:ph type="title"/>
          </p:nvPr>
        </p:nvSpPr>
        <p:spPr/>
        <p:txBody>
          <a:bodyPr/>
          <a:lstStyle/>
          <a:p>
            <a:r>
              <a:rPr lang="en-VN"/>
              <a:t>Competitor analysis (cont.)</a:t>
            </a:r>
          </a:p>
        </p:txBody>
      </p:sp>
      <p:sp>
        <p:nvSpPr>
          <p:cNvPr id="5" name="Content Placeholder 4">
            <a:extLst>
              <a:ext uri="{FF2B5EF4-FFF2-40B4-BE49-F238E27FC236}">
                <a16:creationId xmlns:a16="http://schemas.microsoft.com/office/drawing/2014/main" id="{FAC8E6F3-B5F1-40FF-67B9-5A04DA3DDBB8}"/>
              </a:ext>
            </a:extLst>
          </p:cNvPr>
          <p:cNvSpPr>
            <a:spLocks noGrp="1"/>
          </p:cNvSpPr>
          <p:nvPr>
            <p:ph idx="1"/>
          </p:nvPr>
        </p:nvSpPr>
        <p:spPr/>
        <p:txBody>
          <a:bodyPr>
            <a:normAutofit/>
          </a:bodyPr>
          <a:lstStyle/>
          <a:p>
            <a:r>
              <a:rPr lang="en-VN"/>
              <a:t>Competitor Benchmarking:</a:t>
            </a:r>
          </a:p>
          <a:p>
            <a:pPr marL="848700" lvl="1" indent="-342900">
              <a:lnSpc>
                <a:spcPct val="130000"/>
              </a:lnSpc>
              <a:spcAft>
                <a:spcPts val="0"/>
              </a:spcAft>
            </a:pPr>
            <a:r>
              <a:rPr lang="en-US" dirty="0" err="1"/>
              <a:t>Based on a systematic comparison, with specific criteria (KPI/metrics) of digital marketing approaches of competitors in the market.</a:t>
            </a:r>
          </a:p>
          <a:p>
            <a:pPr marL="848700" lvl="1" indent="-342900">
              <a:lnSpc>
                <a:spcPct val="130000"/>
              </a:lnSpc>
              <a:spcAft>
                <a:spcPts val="0"/>
              </a:spcAft>
            </a:pPr>
            <a:r>
              <a:rPr lang="en-US" dirty="0" err="1"/>
              <a:t>Implemented continuously and regularly</a:t>
            </a:r>
          </a:p>
          <a:p>
            <a:pPr marL="848700" lvl="1" indent="-342900">
              <a:lnSpc>
                <a:spcPct val="130000"/>
              </a:lnSpc>
              <a:spcAft>
                <a:spcPts val="0"/>
              </a:spcAft>
            </a:pPr>
            <a:r>
              <a:rPr lang="en-US" dirty="0" err="1"/>
              <a:t>Helps assess threats from products/services that competitorss are providing, identifying opportunities for businesses to improve their own digital services</a:t>
            </a:r>
          </a:p>
          <a:p>
            <a:pPr marL="848700" lvl="1" indent="-342900">
              <a:lnSpc>
                <a:spcPct val="130000"/>
              </a:lnSpc>
              <a:spcAft>
                <a:spcPts val="0"/>
              </a:spcAft>
            </a:pPr>
            <a:r>
              <a:rPr lang="en-US" dirty="0" err="1"/>
              <a:t>Do not evaluate based on whether or not a criterion/feature is present, but based on accessibility or usefulness (with a specific scale).</a:t>
            </a:r>
            <a:endParaRPr lang="en-VN"/>
          </a:p>
        </p:txBody>
      </p:sp>
    </p:spTree>
    <p:extLst>
      <p:ext uri="{BB962C8B-B14F-4D97-AF65-F5344CB8AC3E}">
        <p14:creationId xmlns:p14="http://schemas.microsoft.com/office/powerpoint/2010/main" val="4255536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F66625-C745-3A1D-CAB3-3D606AE239D1}"/>
              </a:ext>
            </a:extLst>
          </p:cNvPr>
          <p:cNvSpPr>
            <a:spLocks noGrp="1"/>
          </p:cNvSpPr>
          <p:nvPr>
            <p:ph type="title"/>
          </p:nvPr>
        </p:nvSpPr>
        <p:spPr/>
        <p:txBody>
          <a:bodyPr/>
          <a:lstStyle/>
          <a:p>
            <a:r>
              <a:rPr lang="en-VN"/>
              <a:t>Competitor analysis (cont.)</a:t>
            </a:r>
          </a:p>
        </p:txBody>
      </p:sp>
      <p:sp>
        <p:nvSpPr>
          <p:cNvPr id="6" name="Content Placeholder 3">
            <a:extLst>
              <a:ext uri="{FF2B5EF4-FFF2-40B4-BE49-F238E27FC236}">
                <a16:creationId xmlns:a16="http://schemas.microsoft.com/office/drawing/2014/main" id="{2D5EE30D-AB3C-9728-9BC8-D0D34CBF0725}"/>
              </a:ext>
            </a:extLst>
          </p:cNvPr>
          <p:cNvSpPr txBox="1">
            <a:spLocks/>
          </p:cNvSpPr>
          <p:nvPr/>
        </p:nvSpPr>
        <p:spPr>
          <a:xfrm>
            <a:off x="1341755" y="1394306"/>
            <a:ext cx="10515600" cy="5089161"/>
          </a:xfrm>
          <a:prstGeom prst="rect">
            <a:avLst/>
          </a:prstGeom>
        </p:spPr>
        <p:txBody>
          <a:bodyPr vert="horz" lIns="91440" tIns="45720" rIns="91440" bIns="45720" rtlCol="0" anchor="t">
            <a:normAutofit fontScale="77500" lnSpcReduction="20000"/>
          </a:bodyPr>
          <a:lstStyle>
            <a:lvl1pPr marL="180000" indent="-457200" algn="l" defTabSz="914400" rtl="0" eaLnBrk="1" latinLnBrk="0" hangingPunct="1">
              <a:lnSpc>
                <a:spcPct val="120000"/>
              </a:lnSpc>
              <a:spcBef>
                <a:spcPts val="600"/>
              </a:spcBef>
              <a:spcAft>
                <a:spcPts val="600"/>
              </a:spcAft>
              <a:buSzPct val="70000"/>
              <a:buFont typeface="Wingdings" pitchFamily="2" charset="2"/>
              <a:buChar char="v"/>
              <a:defRPr sz="2200" b="0" i="0" kern="1200">
                <a:solidFill>
                  <a:schemeClr val="tx1"/>
                </a:solidFill>
                <a:latin typeface="Source Sans Pro" panose="020B0503030403020204" pitchFamily="34" charset="0"/>
                <a:ea typeface="Source Sans Pro" panose="020B0503030403020204" pitchFamily="34" charset="0"/>
                <a:cs typeface="Arial" panose="020B0604020202020204" pitchFamily="34" charset="0"/>
              </a:defRPr>
            </a:lvl1pPr>
            <a:lvl2pPr marL="685800" indent="-372600" algn="l" defTabSz="914400" rtl="0" eaLnBrk="1" latinLnBrk="0" hangingPunct="1">
              <a:lnSpc>
                <a:spcPct val="125000"/>
              </a:lnSpc>
              <a:spcBef>
                <a:spcPts val="600"/>
              </a:spcBef>
              <a:spcAft>
                <a:spcPts val="600"/>
              </a:spcAft>
              <a:buSzPct val="82000"/>
              <a:buFont typeface="Wingdings" pitchFamily="2" charset="2"/>
              <a:buChar char="Ø"/>
              <a:defRPr sz="1800" b="0" i="0" kern="1200">
                <a:solidFill>
                  <a:schemeClr val="tx1"/>
                </a:solidFill>
                <a:latin typeface="Source Sans Pro" panose="020B0503030403020204" pitchFamily="34" charset="0"/>
                <a:ea typeface="Source Sans Pro" panose="020B0503030403020204" pitchFamily="34" charset="0"/>
                <a:cs typeface="Arial" panose="020B0604020202020204" pitchFamily="34" charset="0"/>
              </a:defRPr>
            </a:lvl2pPr>
            <a:lvl3pPr marL="1143000" indent="-228600" algn="l" defTabSz="914400" rtl="0" eaLnBrk="1" latinLnBrk="0" hangingPunct="1">
              <a:lnSpc>
                <a:spcPct val="125000"/>
              </a:lnSpc>
              <a:spcBef>
                <a:spcPts val="600"/>
              </a:spcBef>
              <a:spcAft>
                <a:spcPts val="600"/>
              </a:spcAft>
              <a:buFont typeface="Wingdings" pitchFamily="2" charset="2"/>
              <a:buChar char="§"/>
              <a:defRPr sz="1600" b="0" i="0" kern="1200">
                <a:solidFill>
                  <a:schemeClr val="tx1"/>
                </a:solidFill>
                <a:latin typeface="Source Sans Pro" panose="020B0503030403020204" pitchFamily="34" charset="0"/>
                <a:ea typeface="Source Sans Pro" panose="020B0503030403020204" pitchFamily="34" charset="0"/>
                <a:cs typeface="Arial" panose="020B0604020202020204" pitchFamily="34" charset="0"/>
              </a:defRPr>
            </a:lvl3pPr>
            <a:lvl4pPr marL="1600200" indent="-228600" algn="l" defTabSz="914400" rtl="0" eaLnBrk="1" latinLnBrk="0" hangingPunct="1">
              <a:lnSpc>
                <a:spcPct val="125000"/>
              </a:lnSpc>
              <a:spcBef>
                <a:spcPts val="600"/>
              </a:spcBef>
              <a:spcAft>
                <a:spcPts val="600"/>
              </a:spcAft>
              <a:buFont typeface="Arial" panose="020B0604020202020204" pitchFamily="34" charset="0"/>
              <a:buChar char="•"/>
              <a:defRPr sz="1400" b="0" i="0" kern="1200">
                <a:solidFill>
                  <a:schemeClr val="tx1"/>
                </a:solidFill>
                <a:latin typeface="Source Sans Pro" panose="020B0503030403020204" pitchFamily="34" charset="0"/>
                <a:ea typeface="Source Sans Pro" panose="020B0503030403020204" pitchFamily="34" charset="0"/>
                <a:cs typeface="Arial" panose="020B0604020202020204" pitchFamily="34" charset="0"/>
              </a:defRPr>
            </a:lvl4pPr>
            <a:lvl5pPr marL="2057400" indent="-228600" algn="l" defTabSz="914400" rtl="0" eaLnBrk="1" latinLnBrk="0" hangingPunct="1">
              <a:lnSpc>
                <a:spcPct val="125000"/>
              </a:lnSpc>
              <a:spcBef>
                <a:spcPts val="600"/>
              </a:spcBef>
              <a:spcAft>
                <a:spcPts val="600"/>
              </a:spcAft>
              <a:buFont typeface="Wingdings" pitchFamily="2" charset="2"/>
              <a:buChar char="ü"/>
              <a:defRPr sz="1400" b="0" i="0" kern="1200">
                <a:solidFill>
                  <a:schemeClr val="tx1"/>
                </a:solidFill>
                <a:latin typeface="Source Sans Pro" panose="020B0503030403020204" pitchFamily="34" charset="0"/>
                <a:ea typeface="Source Sans Pro" panose="020B0503030403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itchFamily="2" charset="2"/>
              <a:buNone/>
            </a:pPr>
            <a:r>
              <a:rPr lang="en-US" sz="2100" b="1"/>
              <a:t>Benchmarking: </a:t>
            </a:r>
            <a:r>
              <a:rPr lang="en-US" sz="2100"/>
              <a:t>Different perspectives serving different purposes</a:t>
            </a:r>
            <a:r>
              <a:rPr lang="en-US" sz="2100" b="1"/>
              <a:t>:</a:t>
            </a:r>
          </a:p>
          <a:p>
            <a:pPr marL="0" indent="0">
              <a:lnSpc>
                <a:spcPct val="110000"/>
              </a:lnSpc>
              <a:buFont typeface="Wingdings" pitchFamily="2" charset="2"/>
              <a:buNone/>
            </a:pPr>
            <a:r>
              <a:rPr lang="en-US" sz="1900" b="1">
                <a:solidFill>
                  <a:srgbClr val="8C007F"/>
                </a:solidFill>
              </a:rPr>
              <a:t>1</a:t>
            </a:r>
            <a:r>
              <a:rPr lang="en-US" sz="1900" i="1"/>
              <a:t>. </a:t>
            </a:r>
            <a:r>
              <a:rPr lang="en-US" sz="1900" b="1" i="1"/>
              <a:t>Internal capabilities</a:t>
            </a:r>
            <a:r>
              <a:rPr lang="en-US" sz="1900" i="1"/>
              <a:t>: </a:t>
            </a:r>
            <a:r>
              <a:rPr lang="en-US" sz="1900"/>
              <a:t>such as resourcing, structure, and processes vs </a:t>
            </a:r>
            <a:r>
              <a:rPr lang="en-US" sz="1900" i="1"/>
              <a:t>external customer-facing </a:t>
            </a:r>
            <a:r>
              <a:rPr lang="en-US" sz="1900"/>
              <a:t>features of the sites. </a:t>
            </a:r>
          </a:p>
          <a:p>
            <a:pPr marL="0" indent="0">
              <a:lnSpc>
                <a:spcPct val="110000"/>
              </a:lnSpc>
              <a:buFont typeface="Wingdings" pitchFamily="2" charset="2"/>
              <a:buNone/>
            </a:pPr>
            <a:r>
              <a:rPr lang="en-US" sz="1900" b="1">
                <a:solidFill>
                  <a:srgbClr val="8C007F"/>
                </a:solidFill>
              </a:rPr>
              <a:t>2  </a:t>
            </a:r>
            <a:r>
              <a:rPr lang="en-US" sz="1900" b="1" i="1"/>
              <a:t>Different aspects of the customer lifecycle</a:t>
            </a:r>
            <a:r>
              <a:rPr lang="en-US" sz="1900"/>
              <a:t>: customer acquisition, and conversion to retention. </a:t>
            </a:r>
          </a:p>
          <a:p>
            <a:pPr marL="0" indent="0">
              <a:lnSpc>
                <a:spcPct val="110000"/>
              </a:lnSpc>
              <a:buFont typeface="Wingdings" pitchFamily="2" charset="2"/>
              <a:buNone/>
            </a:pPr>
            <a:r>
              <a:rPr lang="en-US" sz="1900"/>
              <a:t>	e.g. reviewing their presence in the paid and natural listings of the search engines</a:t>
            </a:r>
          </a:p>
          <a:p>
            <a:pPr marL="0" indent="0">
              <a:lnSpc>
                <a:spcPct val="110000"/>
              </a:lnSpc>
              <a:buFont typeface="Wingdings" pitchFamily="2" charset="2"/>
              <a:buNone/>
            </a:pPr>
            <a:r>
              <a:rPr lang="en-US" sz="1900" b="1">
                <a:solidFill>
                  <a:srgbClr val="8C007F"/>
                </a:solidFill>
              </a:rPr>
              <a:t>3  </a:t>
            </a:r>
            <a:r>
              <a:rPr lang="en-US" sz="1900" b="1" i="1"/>
              <a:t>Qualitative to quantitative</a:t>
            </a:r>
            <a:r>
              <a:rPr lang="en-US" sz="1900"/>
              <a:t>: from qualitative assessments by customers through surveys and focus groups through to quantitative analysis by independent auditors of data across customer acquisition </a:t>
            </a:r>
          </a:p>
          <a:p>
            <a:pPr marL="0" indent="0">
              <a:lnSpc>
                <a:spcPct val="110000"/>
              </a:lnSpc>
              <a:buFont typeface="Wingdings" pitchFamily="2" charset="2"/>
              <a:buNone/>
            </a:pPr>
            <a:r>
              <a:rPr lang="en-US" sz="1900"/>
              <a:t>	e.g. number of site visitors or reach within market, cost of acquisition, number of customers, sales volumes and revenues and market share); conversion and retention such as repeat conversion and number of active customers. </a:t>
            </a:r>
          </a:p>
          <a:p>
            <a:pPr marL="0" indent="0">
              <a:lnSpc>
                <a:spcPct val="110000"/>
              </a:lnSpc>
              <a:buFont typeface="Wingdings" pitchFamily="2" charset="2"/>
              <a:buNone/>
            </a:pPr>
            <a:r>
              <a:rPr lang="en-US" sz="1900" b="1">
                <a:solidFill>
                  <a:srgbClr val="8C007F"/>
                </a:solidFill>
              </a:rPr>
              <a:t>4  </a:t>
            </a:r>
            <a:r>
              <a:rPr lang="en-US" sz="1900" b="1" i="1"/>
              <a:t>In-sector and out-of-sector</a:t>
            </a:r>
            <a:r>
              <a:rPr lang="en-US" sz="1900"/>
              <a:t>: benchmarking against similar sites within sector and reviewing out-of-sector to sectors such as online publishers, social networks, and brand sites. </a:t>
            </a:r>
          </a:p>
          <a:p>
            <a:pPr marL="0" indent="0">
              <a:lnSpc>
                <a:spcPct val="110000"/>
              </a:lnSpc>
              <a:buFont typeface="Wingdings" pitchFamily="2" charset="2"/>
              <a:buNone/>
            </a:pPr>
            <a:r>
              <a:rPr lang="en-US" sz="1900"/>
              <a:t>	e.g: the expert evaluation: the suitability of the site for different audiences; measures under the overall construction (usability and accessibility), message (which covers key brand messages and suitability for international audiences) and contact’ </a:t>
            </a:r>
            <a:endParaRPr lang="en-US" sz="1200"/>
          </a:p>
          <a:p>
            <a:pPr marL="0" indent="0">
              <a:lnSpc>
                <a:spcPct val="110000"/>
              </a:lnSpc>
              <a:buFont typeface="Wingdings" pitchFamily="2" charset="2"/>
              <a:buNone/>
            </a:pPr>
            <a:r>
              <a:rPr lang="en-US" sz="1900" b="1">
                <a:solidFill>
                  <a:srgbClr val="8C007F"/>
                </a:solidFill>
              </a:rPr>
              <a:t>5  </a:t>
            </a:r>
            <a:r>
              <a:rPr lang="en-US" sz="1900" b="1" i="1"/>
              <a:t>Financial to non-financial measures</a:t>
            </a:r>
            <a:r>
              <a:rPr lang="en-US" sz="1900" i="1"/>
              <a:t>: </a:t>
            </a:r>
            <a:r>
              <a:rPr lang="en-US" sz="1900"/>
              <a:t>reviewing competitive intelligence sources such as company reports or tax submissions, turnover and profit generated by digital channels; the company’s capability including resourcing, innovation and learning. </a:t>
            </a:r>
            <a:endParaRPr lang="en-US" sz="1200"/>
          </a:p>
          <a:p>
            <a:pPr marL="0" indent="0">
              <a:lnSpc>
                <a:spcPct val="110000"/>
              </a:lnSpc>
              <a:buFont typeface="Wingdings" pitchFamily="2" charset="2"/>
              <a:buNone/>
            </a:pPr>
            <a:r>
              <a:rPr lang="en-US" sz="1900" b="1">
                <a:solidFill>
                  <a:srgbClr val="8C007F"/>
                </a:solidFill>
              </a:rPr>
              <a:t>6  </a:t>
            </a:r>
            <a:r>
              <a:rPr lang="en-US" sz="1900" b="1" i="1"/>
              <a:t>From user experience to expert evaluation.</a:t>
            </a:r>
            <a:r>
              <a:rPr lang="en-US" sz="1900" i="1"/>
              <a:t> </a:t>
            </a:r>
            <a:endParaRPr lang="en-US" sz="1200"/>
          </a:p>
          <a:p>
            <a:pPr>
              <a:lnSpc>
                <a:spcPct val="110000"/>
              </a:lnSpc>
              <a:buFont typeface="+mj-lt"/>
              <a:buAutoNum type="arabicPeriod"/>
            </a:pPr>
            <a:endParaRPr lang="en-US" sz="1600"/>
          </a:p>
          <a:p>
            <a:pPr marL="0" indent="0">
              <a:lnSpc>
                <a:spcPct val="110000"/>
              </a:lnSpc>
              <a:buFont typeface="Wingdings" pitchFamily="2" charset="2"/>
              <a:buNone/>
            </a:pPr>
            <a:endParaRPr lang="en-US" sz="2000"/>
          </a:p>
        </p:txBody>
      </p:sp>
    </p:spTree>
    <p:extLst>
      <p:ext uri="{BB962C8B-B14F-4D97-AF65-F5344CB8AC3E}">
        <p14:creationId xmlns:p14="http://schemas.microsoft.com/office/powerpoint/2010/main" val="451568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15159D-7960-3F29-1FF9-632151D2E00F}"/>
              </a:ext>
            </a:extLst>
          </p:cNvPr>
          <p:cNvSpPr>
            <a:spLocks noGrp="1"/>
          </p:cNvSpPr>
          <p:nvPr>
            <p:ph type="title"/>
          </p:nvPr>
        </p:nvSpPr>
        <p:spPr/>
        <p:txBody>
          <a:bodyPr>
            <a:normAutofit/>
          </a:bodyPr>
          <a:lstStyle/>
          <a:p>
            <a:r>
              <a:rPr lang="en-US" sz="2400">
                <a:effectLst/>
              </a:rPr>
              <a:t>Competitor benchmarking elements to review across the RACE planning framework </a:t>
            </a:r>
            <a:endParaRPr lang="en-US" sz="4800"/>
          </a:p>
        </p:txBody>
      </p:sp>
      <p:graphicFrame>
        <p:nvGraphicFramePr>
          <p:cNvPr id="6" name="Content Placeholder 5">
            <a:extLst>
              <a:ext uri="{FF2B5EF4-FFF2-40B4-BE49-F238E27FC236}">
                <a16:creationId xmlns:a16="http://schemas.microsoft.com/office/drawing/2014/main" id="{236C0A7E-BBF8-8CBD-958B-202C47B24329}"/>
              </a:ext>
            </a:extLst>
          </p:cNvPr>
          <p:cNvGraphicFramePr>
            <a:graphicFrameLocks noGrp="1"/>
          </p:cNvGraphicFramePr>
          <p:nvPr>
            <p:ph idx="1"/>
            <p:extLst>
              <p:ext uri="{D42A27DB-BD31-4B8C-83A1-F6EECF244321}">
                <p14:modId xmlns:p14="http://schemas.microsoft.com/office/powerpoint/2010/main" val="1172458913"/>
              </p:ext>
            </p:extLst>
          </p:nvPr>
        </p:nvGraphicFramePr>
        <p:xfrm>
          <a:off x="1271464" y="1340768"/>
          <a:ext cx="10515597" cy="5394960"/>
        </p:xfrm>
        <a:graphic>
          <a:graphicData uri="http://schemas.openxmlformats.org/drawingml/2006/table">
            <a:tbl>
              <a:tblPr firstRow="1" bandRow="1">
                <a:tableStyleId>{5A111915-BE36-4E01-A7E5-04B1672EAD32}</a:tableStyleId>
              </a:tblPr>
              <a:tblGrid>
                <a:gridCol w="1513885">
                  <a:extLst>
                    <a:ext uri="{9D8B030D-6E8A-4147-A177-3AD203B41FA5}">
                      <a16:colId xmlns:a16="http://schemas.microsoft.com/office/drawing/2014/main" val="4094712487"/>
                    </a:ext>
                  </a:extLst>
                </a:gridCol>
                <a:gridCol w="4680837">
                  <a:extLst>
                    <a:ext uri="{9D8B030D-6E8A-4147-A177-3AD203B41FA5}">
                      <a16:colId xmlns:a16="http://schemas.microsoft.com/office/drawing/2014/main" val="3679226360"/>
                    </a:ext>
                  </a:extLst>
                </a:gridCol>
                <a:gridCol w="4320875">
                  <a:extLst>
                    <a:ext uri="{9D8B030D-6E8A-4147-A177-3AD203B41FA5}">
                      <a16:colId xmlns:a16="http://schemas.microsoft.com/office/drawing/2014/main" val="3068986887"/>
                    </a:ext>
                  </a:extLst>
                </a:gridCol>
              </a:tblGrid>
              <a:tr h="370840">
                <a:tc>
                  <a:txBody>
                    <a:bodyPr/>
                    <a:lstStyle/>
                    <a:p>
                      <a:pPr algn="ctr"/>
                      <a:r>
                        <a:rPr lang="en-VN" sz="1600" dirty="0"/>
                        <a:t> RACE goal</a:t>
                      </a:r>
                      <a:endParaRPr lang="en-VN" sz="1600" dirty="0">
                        <a:latin typeface="Montserrat" pitchFamily="2" charset="77"/>
                      </a:endParaRPr>
                    </a:p>
                  </a:txBody>
                  <a:tcPr/>
                </a:tc>
                <a:tc>
                  <a:txBody>
                    <a:bodyPr/>
                    <a:lstStyle/>
                    <a:p>
                      <a:pPr algn="ctr"/>
                      <a:r>
                        <a:rPr lang="en-US" sz="1800" b="1" kern="1200">
                          <a:solidFill>
                            <a:schemeClr val="lt1"/>
                          </a:solidFill>
                          <a:effectLst/>
                        </a:rPr>
                        <a:t>Marketing activities and communications to review </a:t>
                      </a:r>
                      <a:endParaRPr lang="en-US" sz="1600"/>
                    </a:p>
                  </a:txBody>
                  <a:tcPr/>
                </a:tc>
                <a:tc>
                  <a:txBody>
                    <a:bodyPr/>
                    <a:lstStyle/>
                    <a:p>
                      <a:pPr algn="ctr"/>
                      <a:r>
                        <a:rPr lang="en-US" sz="1800" b="1" kern="1200">
                          <a:solidFill>
                            <a:schemeClr val="lt1"/>
                          </a:solidFill>
                          <a:effectLst/>
                        </a:rPr>
                        <a:t>Tools and techniques to support benchmarking </a:t>
                      </a:r>
                      <a:endParaRPr lang="en-US" sz="1600"/>
                    </a:p>
                  </a:txBody>
                  <a:tcPr/>
                </a:tc>
                <a:extLst>
                  <a:ext uri="{0D108BD9-81ED-4DB2-BD59-A6C34878D82A}">
                    <a16:rowId xmlns:a16="http://schemas.microsoft.com/office/drawing/2014/main" val="3079408526"/>
                  </a:ext>
                </a:extLst>
              </a:tr>
              <a:tr h="0">
                <a:tc>
                  <a:txBody>
                    <a:bodyPr/>
                    <a:lstStyle/>
                    <a:p>
                      <a:r>
                        <a:rPr lang="en-US" sz="1800" kern="1200">
                          <a:solidFill>
                            <a:schemeClr val="dk1"/>
                          </a:solidFill>
                          <a:effectLst/>
                        </a:rPr>
                        <a:t>Reach – grow your audience using paid, owned and digital media </a:t>
                      </a:r>
                      <a:endParaRPr lang="en-US" sz="1400"/>
                    </a:p>
                  </a:txBody>
                  <a:tcPr/>
                </a:tc>
                <a:tc>
                  <a:txBody>
                    <a:bodyPr/>
                    <a:lstStyle/>
                    <a:p>
                      <a:pPr marL="342900" indent="-342900">
                        <a:buFont typeface="+mj-lt"/>
                        <a:buAutoNum type="arabicPeriod"/>
                      </a:pPr>
                      <a:r>
                        <a:rPr lang="en-US" sz="1800" kern="1200">
                          <a:solidFill>
                            <a:schemeClr val="dk1"/>
                          </a:solidFill>
                          <a:effectLst/>
                        </a:rPr>
                        <a:t>Website – compare reach of website including unique visitors by digital channel </a:t>
                      </a:r>
                    </a:p>
                    <a:p>
                      <a:pPr marL="342900" indent="-342900">
                        <a:buFont typeface="+mj-lt"/>
                        <a:buAutoNum type="arabicPeriod"/>
                      </a:pPr>
                      <a:r>
                        <a:rPr lang="en-US" sz="1800" kern="1200">
                          <a:solidFill>
                            <a:schemeClr val="dk1"/>
                          </a:solidFill>
                          <a:effectLst/>
                        </a:rPr>
                        <a:t>Organic search marketing – keyword visibility, number of backlinks, site speed </a:t>
                      </a:r>
                    </a:p>
                    <a:p>
                      <a:pPr marL="342900" indent="-342900">
                        <a:buFont typeface="+mj-lt"/>
                        <a:buAutoNum type="arabicPeriod"/>
                      </a:pPr>
                      <a:r>
                        <a:rPr lang="en-US" sz="1800" kern="1200">
                          <a:solidFill>
                            <a:schemeClr val="dk1"/>
                          </a:solidFill>
                          <a:effectLst/>
                        </a:rPr>
                        <a:t>Paid search marketing – number of keywords targeted, average positions and cost-per-click </a:t>
                      </a:r>
                    </a:p>
                    <a:p>
                      <a:pPr marL="342900" indent="-342900">
                        <a:buFont typeface="+mj-lt"/>
                        <a:buAutoNum type="arabicPeriod"/>
                      </a:pPr>
                      <a:r>
                        <a:rPr lang="en-US" sz="1800" kern="1200">
                          <a:solidFill>
                            <a:schemeClr val="dk1"/>
                          </a:solidFill>
                          <a:effectLst/>
                        </a:rPr>
                        <a:t>Organic social media – content strategy of pages used to drive reach </a:t>
                      </a:r>
                    </a:p>
                    <a:p>
                      <a:pPr marL="342900" indent="-342900">
                        <a:buFont typeface="+mj-lt"/>
                        <a:buAutoNum type="arabicPeriod"/>
                      </a:pPr>
                      <a:r>
                        <a:rPr lang="en-US" sz="1800" kern="1200">
                          <a:solidFill>
                            <a:schemeClr val="dk1"/>
                          </a:solidFill>
                          <a:effectLst/>
                        </a:rPr>
                        <a:t>Digital advertising – using programmatic and paid social media – types of ads used </a:t>
                      </a:r>
                    </a:p>
                    <a:p>
                      <a:pPr marL="342900" indent="-342900">
                        <a:buFont typeface="+mj-lt"/>
                        <a:buAutoNum type="arabicPeriod"/>
                      </a:pPr>
                      <a:r>
                        <a:rPr lang="en-US" sz="1800" kern="1200">
                          <a:solidFill>
                            <a:schemeClr val="dk1"/>
                          </a:solidFill>
                          <a:effectLst/>
                        </a:rPr>
                        <a:t>Digital intermediaries – depending on sectors these may include comparison sites, aggregators, influencers and co-marketing (B2B) </a:t>
                      </a:r>
                      <a:endParaRPr lang="en-US" sz="1800" kern="1200">
                        <a:solidFill>
                          <a:schemeClr val="dk1"/>
                        </a:solidFill>
                        <a:effectLst/>
                        <a:latin typeface="+mn-lt"/>
                        <a:ea typeface="+mn-ea"/>
                        <a:cs typeface="+mn-cs"/>
                      </a:endParaRPr>
                    </a:p>
                  </a:txBody>
                  <a:tcPr/>
                </a:tc>
                <a:tc>
                  <a:txBody>
                    <a:bodyPr/>
                    <a:lstStyle/>
                    <a:p>
                      <a:r>
                        <a:rPr lang="en-US" sz="1800" kern="1200">
                          <a:solidFill>
                            <a:schemeClr val="dk1"/>
                          </a:solidFill>
                          <a:effectLst/>
                        </a:rPr>
                        <a:t>. Website audience intelligence tools such as similarweb.com and alexa.com </a:t>
                      </a:r>
                      <a:endParaRPr lang="en-US" sz="1400"/>
                    </a:p>
                    <a:p>
                      <a:r>
                        <a:rPr lang="en-US" sz="1800" kern="1200">
                          <a:solidFill>
                            <a:schemeClr val="dk1"/>
                          </a:solidFill>
                          <a:effectLst/>
                        </a:rPr>
                        <a:t>2. Search marketing tools such as SEMRush. com and Ahrefs.com showing ranking for target keywords. Google site speed tools </a:t>
                      </a:r>
                      <a:endParaRPr lang="en-US" sz="1400"/>
                    </a:p>
                    <a:p>
                      <a:r>
                        <a:rPr lang="en-US" sz="1800" kern="1200">
                          <a:solidFill>
                            <a:schemeClr val="dk1"/>
                          </a:solidFill>
                          <a:effectLst/>
                        </a:rPr>
                        <a:t>3. Google Ads impression share measure and competitive analysis from Spyfu.com and SEMRush.com </a:t>
                      </a:r>
                      <a:endParaRPr lang="en-US" sz="1400"/>
                    </a:p>
                    <a:p>
                      <a:r>
                        <a:rPr lang="en-US" sz="1800" kern="1200">
                          <a:solidFill>
                            <a:schemeClr val="dk1"/>
                          </a:solidFill>
                          <a:effectLst/>
                        </a:rPr>
                        <a:t>4. Direct comparison of followers or using tools such as Socialbakers.com and Falcon.io 5. Adbeat.com and WhatRunsWhere.com. </a:t>
                      </a:r>
                      <a:endParaRPr lang="en-US" sz="1400"/>
                    </a:p>
                    <a:p>
                      <a:r>
                        <a:rPr lang="en-US" sz="1800" kern="1200">
                          <a:solidFill>
                            <a:schemeClr val="dk1"/>
                          </a:solidFill>
                          <a:effectLst/>
                        </a:rPr>
                        <a:t>Ad retargeting to support other parts of RACE can also be reviewed after sites have been visited </a:t>
                      </a:r>
                      <a:endParaRPr lang="en-US" sz="1400"/>
                    </a:p>
                    <a:p>
                      <a:r>
                        <a:rPr lang="en-US" sz="1800" kern="1200">
                          <a:solidFill>
                            <a:schemeClr val="dk1"/>
                          </a:solidFill>
                          <a:effectLst/>
                        </a:rPr>
                        <a:t>6. Manual review of intermediaries appearing in search results for defined customer keywords </a:t>
                      </a:r>
                      <a:endParaRPr lang="en-US" sz="1400"/>
                    </a:p>
                  </a:txBody>
                  <a:tcPr/>
                </a:tc>
                <a:extLst>
                  <a:ext uri="{0D108BD9-81ED-4DB2-BD59-A6C34878D82A}">
                    <a16:rowId xmlns:a16="http://schemas.microsoft.com/office/drawing/2014/main" val="395611532"/>
                  </a:ext>
                </a:extLst>
              </a:tr>
            </a:tbl>
          </a:graphicData>
        </a:graphic>
      </p:graphicFrame>
    </p:spTree>
    <p:extLst>
      <p:ext uri="{BB962C8B-B14F-4D97-AF65-F5344CB8AC3E}">
        <p14:creationId xmlns:p14="http://schemas.microsoft.com/office/powerpoint/2010/main" val="292333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15159D-7960-3F29-1FF9-632151D2E00F}"/>
              </a:ext>
            </a:extLst>
          </p:cNvPr>
          <p:cNvSpPr>
            <a:spLocks noGrp="1"/>
          </p:cNvSpPr>
          <p:nvPr>
            <p:ph type="title"/>
          </p:nvPr>
        </p:nvSpPr>
        <p:spPr/>
        <p:txBody>
          <a:bodyPr>
            <a:normAutofit/>
          </a:bodyPr>
          <a:lstStyle/>
          <a:p>
            <a:r>
              <a:rPr lang="en-US" sz="2400">
                <a:effectLst/>
              </a:rPr>
              <a:t>Competitor benchmarking elements to review across the RACE planning framework (cont.)</a:t>
            </a:r>
            <a:endParaRPr lang="en-US" sz="4800"/>
          </a:p>
        </p:txBody>
      </p:sp>
      <p:graphicFrame>
        <p:nvGraphicFramePr>
          <p:cNvPr id="6" name="Content Placeholder 5">
            <a:extLst>
              <a:ext uri="{FF2B5EF4-FFF2-40B4-BE49-F238E27FC236}">
                <a16:creationId xmlns:a16="http://schemas.microsoft.com/office/drawing/2014/main" id="{236C0A7E-BBF8-8CBD-958B-202C47B24329}"/>
              </a:ext>
            </a:extLst>
          </p:cNvPr>
          <p:cNvGraphicFramePr>
            <a:graphicFrameLocks noGrp="1"/>
          </p:cNvGraphicFramePr>
          <p:nvPr>
            <p:ph idx="1"/>
            <p:extLst>
              <p:ext uri="{D42A27DB-BD31-4B8C-83A1-F6EECF244321}">
                <p14:modId xmlns:p14="http://schemas.microsoft.com/office/powerpoint/2010/main" val="2168611027"/>
              </p:ext>
            </p:extLst>
          </p:nvPr>
        </p:nvGraphicFramePr>
        <p:xfrm>
          <a:off x="1341755" y="1535008"/>
          <a:ext cx="10515597" cy="4846320"/>
        </p:xfrm>
        <a:graphic>
          <a:graphicData uri="http://schemas.openxmlformats.org/drawingml/2006/table">
            <a:tbl>
              <a:tblPr firstRow="1" bandRow="1">
                <a:tableStyleId>{5A111915-BE36-4E01-A7E5-04B1672EAD32}</a:tableStyleId>
              </a:tblPr>
              <a:tblGrid>
                <a:gridCol w="1513885">
                  <a:extLst>
                    <a:ext uri="{9D8B030D-6E8A-4147-A177-3AD203B41FA5}">
                      <a16:colId xmlns:a16="http://schemas.microsoft.com/office/drawing/2014/main" val="4094712487"/>
                    </a:ext>
                  </a:extLst>
                </a:gridCol>
                <a:gridCol w="4680837">
                  <a:extLst>
                    <a:ext uri="{9D8B030D-6E8A-4147-A177-3AD203B41FA5}">
                      <a16:colId xmlns:a16="http://schemas.microsoft.com/office/drawing/2014/main" val="3679226360"/>
                    </a:ext>
                  </a:extLst>
                </a:gridCol>
                <a:gridCol w="4320875">
                  <a:extLst>
                    <a:ext uri="{9D8B030D-6E8A-4147-A177-3AD203B41FA5}">
                      <a16:colId xmlns:a16="http://schemas.microsoft.com/office/drawing/2014/main" val="3068986887"/>
                    </a:ext>
                  </a:extLst>
                </a:gridCol>
              </a:tblGrid>
              <a:tr h="370840">
                <a:tc>
                  <a:txBody>
                    <a:bodyPr/>
                    <a:lstStyle/>
                    <a:p>
                      <a:pPr algn="ctr"/>
                      <a:r>
                        <a:rPr lang="en-VN" sz="1600" dirty="0"/>
                        <a:t> RACE goal</a:t>
                      </a:r>
                      <a:endParaRPr lang="en-VN" sz="1600" dirty="0">
                        <a:latin typeface="Montserrat" pitchFamily="2" charset="77"/>
                      </a:endParaRPr>
                    </a:p>
                  </a:txBody>
                  <a:tcPr/>
                </a:tc>
                <a:tc>
                  <a:txBody>
                    <a:bodyPr/>
                    <a:lstStyle/>
                    <a:p>
                      <a:pPr algn="ctr"/>
                      <a:r>
                        <a:rPr lang="en-US" sz="1800" b="1" kern="1200">
                          <a:solidFill>
                            <a:schemeClr val="lt1"/>
                          </a:solidFill>
                          <a:effectLst/>
                        </a:rPr>
                        <a:t>Marketing activities and communications to review </a:t>
                      </a:r>
                      <a:endParaRPr lang="en-US" sz="1600"/>
                    </a:p>
                  </a:txBody>
                  <a:tcPr/>
                </a:tc>
                <a:tc>
                  <a:txBody>
                    <a:bodyPr/>
                    <a:lstStyle/>
                    <a:p>
                      <a:pPr algn="ctr"/>
                      <a:r>
                        <a:rPr lang="en-US" sz="1800" b="1" kern="1200">
                          <a:solidFill>
                            <a:schemeClr val="lt1"/>
                          </a:solidFill>
                          <a:effectLst/>
                        </a:rPr>
                        <a:t>Tools and techniques to support benchmarking </a:t>
                      </a:r>
                      <a:endParaRPr lang="en-US" sz="1600"/>
                    </a:p>
                  </a:txBody>
                  <a:tcPr/>
                </a:tc>
                <a:extLst>
                  <a:ext uri="{0D108BD9-81ED-4DB2-BD59-A6C34878D82A}">
                    <a16:rowId xmlns:a16="http://schemas.microsoft.com/office/drawing/2014/main" val="3079408526"/>
                  </a:ext>
                </a:extLst>
              </a:tr>
              <a:tr h="0">
                <a:tc>
                  <a:txBody>
                    <a:bodyPr/>
                    <a:lstStyle/>
                    <a:p>
                      <a:r>
                        <a:rPr lang="en-US" sz="1800" kern="1200">
                          <a:solidFill>
                            <a:schemeClr val="dk1"/>
                          </a:solidFill>
                          <a:effectLst/>
                        </a:rPr>
                        <a:t>Act – prompt interactions</a:t>
                      </a:r>
                      <a:br>
                        <a:rPr lang="en-US" sz="1800" kern="1200">
                          <a:solidFill>
                            <a:schemeClr val="dk1"/>
                          </a:solidFill>
                          <a:effectLst/>
                        </a:rPr>
                      </a:br>
                      <a:r>
                        <a:rPr lang="en-US" sz="1800" kern="1200">
                          <a:solidFill>
                            <a:schemeClr val="dk1"/>
                          </a:solidFill>
                          <a:effectLst/>
                        </a:rPr>
                        <a:t>to encourage subscribers and leads </a:t>
                      </a:r>
                      <a:endParaRPr lang="en-US"/>
                    </a:p>
                  </a:txBody>
                  <a:tcPr/>
                </a:tc>
                <a:tc>
                  <a:txBody>
                    <a:bodyPr/>
                    <a:lstStyle/>
                    <a:p>
                      <a:pPr marL="342900" indent="-342900">
                        <a:buFont typeface="+mj-lt"/>
                        <a:buAutoNum type="arabicPeriod"/>
                      </a:pPr>
                      <a:r>
                        <a:rPr lang="en-US" sz="1800" kern="1200">
                          <a:solidFill>
                            <a:schemeClr val="dk1"/>
                          </a:solidFill>
                          <a:effectLst/>
                        </a:rPr>
                        <a:t>Customer journeys – what are the main outcomes the site or app is looking to achieve? </a:t>
                      </a:r>
                    </a:p>
                    <a:p>
                      <a:pPr marL="342900" indent="-342900">
                        <a:buFont typeface="+mj-lt"/>
                        <a:buAutoNum type="arabicPeriod"/>
                      </a:pPr>
                      <a:r>
                        <a:rPr lang="en-US" sz="1800" kern="1200">
                          <a:solidFill>
                            <a:schemeClr val="dk1"/>
                          </a:solidFill>
                          <a:effectLst/>
                        </a:rPr>
                        <a:t>Explaining brand value proposition – how is the offer explained, how is it differentiated? </a:t>
                      </a:r>
                    </a:p>
                    <a:p>
                      <a:pPr marL="342900" indent="-342900">
                        <a:buFont typeface="+mj-lt"/>
                        <a:buAutoNum type="arabicPeriod"/>
                      </a:pPr>
                      <a:r>
                        <a:rPr lang="en-US" sz="1800" kern="1200">
                          <a:solidFill>
                            <a:schemeClr val="dk1"/>
                          </a:solidFill>
                          <a:effectLst/>
                        </a:rPr>
                        <a:t>Audiences targeted and profiling – assess call-to-action and content appealing to specific audiences </a:t>
                      </a:r>
                    </a:p>
                    <a:p>
                      <a:pPr marL="342900" indent="-342900">
                        <a:buFont typeface="+mj-lt"/>
                        <a:buAutoNum type="arabicPeriod"/>
                      </a:pPr>
                      <a:r>
                        <a:rPr lang="en-US" sz="1800" kern="1200">
                          <a:solidFill>
                            <a:schemeClr val="dk1"/>
                          </a:solidFill>
                          <a:effectLst/>
                        </a:rPr>
                        <a:t>Lead generation – what are lead magnets, i.e. offers or content used to encourage people to subscribe? </a:t>
                      </a:r>
                    </a:p>
                    <a:p>
                      <a:pPr marL="342900" indent="-342900">
                        <a:buFont typeface="+mj-lt"/>
                        <a:buAutoNum type="arabicPeriod"/>
                      </a:pPr>
                      <a:r>
                        <a:rPr lang="en-US" sz="1800" kern="1200">
                          <a:solidFill>
                            <a:schemeClr val="dk1"/>
                          </a:solidFill>
                          <a:effectLst/>
                        </a:rPr>
                        <a:t>Content strategy – how is content used to support consumer decision-making on the path to purchase? </a:t>
                      </a:r>
                      <a:endParaRPr lang="en-US" sz="1800" kern="1200">
                        <a:solidFill>
                          <a:schemeClr val="dk1"/>
                        </a:solidFill>
                        <a:effectLst/>
                        <a:latin typeface="+mn-lt"/>
                        <a:ea typeface="+mn-ea"/>
                        <a:cs typeface="+mn-cs"/>
                      </a:endParaRPr>
                    </a:p>
                  </a:txBody>
                  <a:tcPr/>
                </a:tc>
                <a:tc>
                  <a:txBody>
                    <a:bodyPr/>
                    <a:lstStyle/>
                    <a:p>
                      <a:pPr marL="342900" indent="-342900">
                        <a:buFont typeface="+mj-lt"/>
                        <a:buAutoNum type="arabicPeriod"/>
                      </a:pPr>
                      <a:r>
                        <a:rPr lang="en-US" sz="1800" kern="1200">
                          <a:solidFill>
                            <a:schemeClr val="dk1"/>
                          </a:solidFill>
                          <a:effectLst/>
                        </a:rPr>
                        <a:t>A manual assessment of navigation and home page calls-to-action </a:t>
                      </a:r>
                      <a:endParaRPr lang="en-US"/>
                    </a:p>
                    <a:p>
                      <a:pPr marL="342900" indent="-342900">
                        <a:buFont typeface="+mj-lt"/>
                        <a:buAutoNum type="arabicPeriod"/>
                      </a:pPr>
                      <a:r>
                        <a:rPr lang="en-US" sz="1800" kern="1200">
                          <a:solidFill>
                            <a:schemeClr val="dk1"/>
                          </a:solidFill>
                          <a:effectLst/>
                        </a:rPr>
                        <a:t>A manual review of key messages, tone of voice and validation on home page, landing pages and conversion pages </a:t>
                      </a:r>
                      <a:endParaRPr lang="en-US"/>
                    </a:p>
                    <a:p>
                      <a:pPr marL="342900" indent="-342900">
                        <a:buFont typeface="+mj-lt"/>
                        <a:buAutoNum type="arabicPeriod"/>
                      </a:pPr>
                      <a:r>
                        <a:rPr lang="en-US" sz="1800" kern="1200">
                          <a:solidFill>
                            <a:schemeClr val="dk1"/>
                          </a:solidFill>
                          <a:effectLst/>
                        </a:rPr>
                        <a:t>A manual review of direct appeals to audiences and profiling through fields on forms </a:t>
                      </a:r>
                      <a:endParaRPr lang="en-US"/>
                    </a:p>
                    <a:p>
                      <a:pPr marL="342900" indent="-342900">
                        <a:buFont typeface="+mj-lt"/>
                        <a:buAutoNum type="arabicPeriod"/>
                      </a:pPr>
                      <a:r>
                        <a:rPr lang="en-US" sz="1800" kern="1200">
                          <a:solidFill>
                            <a:schemeClr val="dk1"/>
                          </a:solidFill>
                          <a:effectLst/>
                        </a:rPr>
                        <a:t>Assess lead magnets on home page and how they differ for services in different sections of site </a:t>
                      </a:r>
                      <a:endParaRPr lang="en-US"/>
                    </a:p>
                    <a:p>
                      <a:pPr marL="342900" indent="-342900">
                        <a:buFont typeface="+mj-lt"/>
                        <a:buAutoNum type="arabicPeriod"/>
                      </a:pPr>
                      <a:r>
                        <a:rPr lang="en-US" sz="1800" kern="1200">
                          <a:solidFill>
                            <a:schemeClr val="dk1"/>
                          </a:solidFill>
                          <a:effectLst/>
                        </a:rPr>
                        <a:t>Includes top-of-funnel for lead generation, but also middle-, bottom-of-funnel content, blog, resource centres and branded content </a:t>
                      </a:r>
                      <a:endParaRPr lang="en-US"/>
                    </a:p>
                  </a:txBody>
                  <a:tcPr/>
                </a:tc>
                <a:extLst>
                  <a:ext uri="{0D108BD9-81ED-4DB2-BD59-A6C34878D82A}">
                    <a16:rowId xmlns:a16="http://schemas.microsoft.com/office/drawing/2014/main" val="395611532"/>
                  </a:ext>
                </a:extLst>
              </a:tr>
            </a:tbl>
          </a:graphicData>
        </a:graphic>
      </p:graphicFrame>
    </p:spTree>
    <p:extLst>
      <p:ext uri="{BB962C8B-B14F-4D97-AF65-F5344CB8AC3E}">
        <p14:creationId xmlns:p14="http://schemas.microsoft.com/office/powerpoint/2010/main" val="1044059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74C4B-2E82-F33D-8DC6-13E7FB75ED50}"/>
              </a:ext>
            </a:extLst>
          </p:cNvPr>
          <p:cNvSpPr>
            <a:spLocks noGrp="1"/>
          </p:cNvSpPr>
          <p:nvPr>
            <p:ph type="title"/>
          </p:nvPr>
        </p:nvSpPr>
        <p:spPr/>
        <p:txBody>
          <a:bodyPr/>
          <a:lstStyle/>
          <a:p>
            <a:r>
              <a:rPr lang="en-VN"/>
              <a:t>Chapter content</a:t>
            </a:r>
          </a:p>
        </p:txBody>
      </p:sp>
      <p:sp>
        <p:nvSpPr>
          <p:cNvPr id="3" name="Content Placeholder 2">
            <a:extLst>
              <a:ext uri="{FF2B5EF4-FFF2-40B4-BE49-F238E27FC236}">
                <a16:creationId xmlns:a16="http://schemas.microsoft.com/office/drawing/2014/main" id="{8BEB0D0D-4ECD-557F-6CF9-A6C222017D58}"/>
              </a:ext>
            </a:extLst>
          </p:cNvPr>
          <p:cNvSpPr>
            <a:spLocks noGrp="1"/>
          </p:cNvSpPr>
          <p:nvPr>
            <p:ph idx="1"/>
          </p:nvPr>
        </p:nvSpPr>
        <p:spPr>
          <a:xfrm>
            <a:off x="1332740" y="1196752"/>
            <a:ext cx="10515599" cy="4933705"/>
          </a:xfrm>
        </p:spPr>
        <p:txBody>
          <a:bodyPr>
            <a:normAutofit/>
          </a:bodyPr>
          <a:lstStyle/>
          <a:p>
            <a:pPr marL="342900" indent="-342900"/>
            <a:r>
              <a:rPr lang="en-US" dirty="0">
                <a:effectLst/>
                <a:latin typeface="Helvetica Neue" panose="02000503000000020004" pitchFamily="2" charset="0"/>
              </a:rPr>
              <a:t>Situation analysis for digital marketing </a:t>
            </a:r>
          </a:p>
          <a:p>
            <a:pPr marL="342900" indent="-342900"/>
            <a:r>
              <a:rPr lang="en-US" dirty="0">
                <a:effectLst/>
                <a:latin typeface="Helvetica Neue" panose="02000503000000020004" pitchFamily="2" charset="0"/>
              </a:rPr>
              <a:t>The digital marketing micro-environment  </a:t>
            </a:r>
          </a:p>
          <a:p>
            <a:pPr marL="742950" lvl="1" indent="-285750">
              <a:lnSpc>
                <a:spcPct val="110000"/>
              </a:lnSpc>
              <a:buFont typeface="Arial" panose="020B0604020202020204" pitchFamily="34" charset="0"/>
              <a:buChar char="•"/>
            </a:pPr>
            <a:r>
              <a:rPr lang="en-US" dirty="0">
                <a:effectLst/>
                <a:latin typeface="Helvetica Neue" panose="02000503000000020004" pitchFamily="2" charset="0"/>
              </a:rPr>
              <a:t>Customers analysis</a:t>
            </a:r>
          </a:p>
          <a:p>
            <a:pPr marL="742950" lvl="1" indent="-285750">
              <a:lnSpc>
                <a:spcPct val="110000"/>
              </a:lnSpc>
              <a:buFont typeface="Arial" panose="020B0604020202020204" pitchFamily="34" charset="0"/>
              <a:buChar char="•"/>
            </a:pPr>
            <a:r>
              <a:rPr lang="en-US" dirty="0">
                <a:effectLst/>
                <a:latin typeface="Helvetica Neue" panose="02000503000000020004" pitchFamily="2" charset="0"/>
              </a:rPr>
              <a:t>Competitor analysis </a:t>
            </a:r>
          </a:p>
          <a:p>
            <a:pPr marL="742950" lvl="1" indent="-285750">
              <a:lnSpc>
                <a:spcPct val="110000"/>
              </a:lnSpc>
              <a:buFont typeface="Arial" panose="020B0604020202020204" pitchFamily="34" charset="0"/>
              <a:buChar char="•"/>
            </a:pPr>
            <a:r>
              <a:rPr lang="en-US" dirty="0">
                <a:effectLst/>
                <a:latin typeface="Helvetica Neue" panose="02000503000000020004" pitchFamily="2" charset="0"/>
              </a:rPr>
              <a:t>Suppliers, publishers, intermediaries and influencers </a:t>
            </a:r>
          </a:p>
          <a:p>
            <a:pPr marL="742950" lvl="1" indent="-285750">
              <a:lnSpc>
                <a:spcPct val="110000"/>
              </a:lnSpc>
              <a:buFont typeface="Arial" panose="020B0604020202020204" pitchFamily="34" charset="0"/>
              <a:buChar char="•"/>
            </a:pPr>
            <a:r>
              <a:rPr lang="en-US" dirty="0">
                <a:effectLst/>
                <a:latin typeface="Helvetica Neue" panose="02000503000000020004" pitchFamily="2" charset="0"/>
              </a:rPr>
              <a:t>Review changes to business and revenue models enabled by digital markets  </a:t>
            </a:r>
          </a:p>
          <a:p>
            <a:pPr marL="342900" indent="-342900">
              <a:lnSpc>
                <a:spcPct val="110000"/>
              </a:lnSpc>
            </a:pPr>
            <a:r>
              <a:rPr lang="en-US" dirty="0">
                <a:effectLst/>
                <a:latin typeface="Helvetica Neue" panose="02000503000000020004" pitchFamily="2" charset="0"/>
              </a:rPr>
              <a:t>The digital marketing macro-environment  </a:t>
            </a:r>
          </a:p>
          <a:p>
            <a:pPr marL="742950" lvl="1" indent="-285750">
              <a:lnSpc>
                <a:spcPct val="110000"/>
              </a:lnSpc>
              <a:buFont typeface="Arial" panose="020B0604020202020204" pitchFamily="34" charset="0"/>
              <a:buChar char="•"/>
            </a:pPr>
            <a:r>
              <a:rPr lang="en-US" dirty="0">
                <a:latin typeface="Helvetica Neue" panose="02000503000000020004" pitchFamily="2" charset="0"/>
              </a:rPr>
              <a:t>Technological forces</a:t>
            </a:r>
          </a:p>
          <a:p>
            <a:pPr marL="742950" lvl="1" indent="-285750">
              <a:lnSpc>
                <a:spcPct val="110000"/>
              </a:lnSpc>
              <a:buFont typeface="Arial" panose="020B0604020202020204" pitchFamily="34" charset="0"/>
              <a:buChar char="•"/>
            </a:pPr>
            <a:r>
              <a:rPr lang="en-US" dirty="0">
                <a:latin typeface="Helvetica Neue" panose="02000503000000020004" pitchFamily="2" charset="0"/>
              </a:rPr>
              <a:t>Legal forces</a:t>
            </a:r>
          </a:p>
          <a:p>
            <a:pPr marL="742950" lvl="1" indent="-285750">
              <a:lnSpc>
                <a:spcPct val="110000"/>
              </a:lnSpc>
              <a:buFont typeface="Arial" panose="020B0604020202020204" pitchFamily="34" charset="0"/>
              <a:buChar char="•"/>
            </a:pPr>
            <a:r>
              <a:rPr lang="en-US" dirty="0">
                <a:latin typeface="Helvetica Neue" panose="02000503000000020004" pitchFamily="2" charset="0"/>
              </a:rPr>
              <a:t>Social, economic and political trends </a:t>
            </a:r>
            <a:endParaRPr lang="en-VN">
              <a:latin typeface="Helvetica Neue" panose="02000503000000020004" pitchFamily="2" charset="0"/>
            </a:endParaRPr>
          </a:p>
        </p:txBody>
      </p:sp>
    </p:spTree>
    <p:extLst>
      <p:ext uri="{BB962C8B-B14F-4D97-AF65-F5344CB8AC3E}">
        <p14:creationId xmlns:p14="http://schemas.microsoft.com/office/powerpoint/2010/main" val="2734556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15159D-7960-3F29-1FF9-632151D2E00F}"/>
              </a:ext>
            </a:extLst>
          </p:cNvPr>
          <p:cNvSpPr>
            <a:spLocks noGrp="1"/>
          </p:cNvSpPr>
          <p:nvPr>
            <p:ph type="title"/>
          </p:nvPr>
        </p:nvSpPr>
        <p:spPr/>
        <p:txBody>
          <a:bodyPr>
            <a:normAutofit/>
          </a:bodyPr>
          <a:lstStyle/>
          <a:p>
            <a:r>
              <a:rPr lang="en-US" sz="2400">
                <a:effectLst/>
              </a:rPr>
              <a:t>Competitor benchmarking elements to review across the RACE planning framework (cont.)</a:t>
            </a:r>
            <a:endParaRPr lang="en-US" sz="4800"/>
          </a:p>
        </p:txBody>
      </p:sp>
      <p:graphicFrame>
        <p:nvGraphicFramePr>
          <p:cNvPr id="6" name="Content Placeholder 5">
            <a:extLst>
              <a:ext uri="{FF2B5EF4-FFF2-40B4-BE49-F238E27FC236}">
                <a16:creationId xmlns:a16="http://schemas.microsoft.com/office/drawing/2014/main" id="{236C0A7E-BBF8-8CBD-958B-202C47B24329}"/>
              </a:ext>
            </a:extLst>
          </p:cNvPr>
          <p:cNvGraphicFramePr>
            <a:graphicFrameLocks noGrp="1"/>
          </p:cNvGraphicFramePr>
          <p:nvPr>
            <p:ph idx="1"/>
            <p:extLst>
              <p:ext uri="{D42A27DB-BD31-4B8C-83A1-F6EECF244321}">
                <p14:modId xmlns:p14="http://schemas.microsoft.com/office/powerpoint/2010/main" val="1579171742"/>
              </p:ext>
            </p:extLst>
          </p:nvPr>
        </p:nvGraphicFramePr>
        <p:xfrm>
          <a:off x="1341755" y="1637888"/>
          <a:ext cx="10515597" cy="4023360"/>
        </p:xfrm>
        <a:graphic>
          <a:graphicData uri="http://schemas.openxmlformats.org/drawingml/2006/table">
            <a:tbl>
              <a:tblPr firstRow="1" bandRow="1">
                <a:tableStyleId>{5A111915-BE36-4E01-A7E5-04B1672EAD32}</a:tableStyleId>
              </a:tblPr>
              <a:tblGrid>
                <a:gridCol w="1513885">
                  <a:extLst>
                    <a:ext uri="{9D8B030D-6E8A-4147-A177-3AD203B41FA5}">
                      <a16:colId xmlns:a16="http://schemas.microsoft.com/office/drawing/2014/main" val="4094712487"/>
                    </a:ext>
                  </a:extLst>
                </a:gridCol>
                <a:gridCol w="4680837">
                  <a:extLst>
                    <a:ext uri="{9D8B030D-6E8A-4147-A177-3AD203B41FA5}">
                      <a16:colId xmlns:a16="http://schemas.microsoft.com/office/drawing/2014/main" val="3679226360"/>
                    </a:ext>
                  </a:extLst>
                </a:gridCol>
                <a:gridCol w="4320875">
                  <a:extLst>
                    <a:ext uri="{9D8B030D-6E8A-4147-A177-3AD203B41FA5}">
                      <a16:colId xmlns:a16="http://schemas.microsoft.com/office/drawing/2014/main" val="3068986887"/>
                    </a:ext>
                  </a:extLst>
                </a:gridCol>
              </a:tblGrid>
              <a:tr h="370840">
                <a:tc>
                  <a:txBody>
                    <a:bodyPr/>
                    <a:lstStyle/>
                    <a:p>
                      <a:pPr algn="ctr"/>
                      <a:r>
                        <a:rPr lang="en-VN" sz="1600" dirty="0"/>
                        <a:t> RACE goal</a:t>
                      </a:r>
                      <a:endParaRPr lang="en-VN" sz="1600" dirty="0">
                        <a:latin typeface="Montserrat" pitchFamily="2" charset="77"/>
                      </a:endParaRPr>
                    </a:p>
                  </a:txBody>
                  <a:tcPr/>
                </a:tc>
                <a:tc>
                  <a:txBody>
                    <a:bodyPr/>
                    <a:lstStyle/>
                    <a:p>
                      <a:pPr algn="ctr"/>
                      <a:r>
                        <a:rPr lang="en-US" sz="1800" b="1" kern="1200">
                          <a:solidFill>
                            <a:schemeClr val="lt1"/>
                          </a:solidFill>
                          <a:effectLst/>
                        </a:rPr>
                        <a:t>Marketing activities and communications to review </a:t>
                      </a:r>
                      <a:endParaRPr lang="en-US" sz="1600"/>
                    </a:p>
                  </a:txBody>
                  <a:tcPr/>
                </a:tc>
                <a:tc>
                  <a:txBody>
                    <a:bodyPr/>
                    <a:lstStyle/>
                    <a:p>
                      <a:pPr algn="ctr"/>
                      <a:r>
                        <a:rPr lang="en-US" sz="1800" b="1" kern="1200">
                          <a:solidFill>
                            <a:schemeClr val="lt1"/>
                          </a:solidFill>
                          <a:effectLst/>
                        </a:rPr>
                        <a:t>Tools and techniques to support benchmarking </a:t>
                      </a:r>
                      <a:endParaRPr lang="en-US" sz="1600"/>
                    </a:p>
                  </a:txBody>
                  <a:tcPr/>
                </a:tc>
                <a:extLst>
                  <a:ext uri="{0D108BD9-81ED-4DB2-BD59-A6C34878D82A}">
                    <a16:rowId xmlns:a16="http://schemas.microsoft.com/office/drawing/2014/main" val="3079408526"/>
                  </a:ext>
                </a:extLst>
              </a:tr>
              <a:tr h="0">
                <a:tc>
                  <a:txBody>
                    <a:bodyPr/>
                    <a:lstStyle/>
                    <a:p>
                      <a:r>
                        <a:rPr lang="en-US" sz="1800" kern="1200">
                          <a:solidFill>
                            <a:schemeClr val="dk1"/>
                          </a:solidFill>
                          <a:effectLst/>
                        </a:rPr>
                        <a:t>Convert – achieve sales online or offline </a:t>
                      </a:r>
                      <a:endParaRPr lang="en-US"/>
                    </a:p>
                  </a:txBody>
                  <a:tcPr/>
                </a:tc>
                <a:tc>
                  <a:txBody>
                    <a:bodyPr/>
                    <a:lstStyle/>
                    <a:p>
                      <a:pPr marL="342900" indent="-342900">
                        <a:buFont typeface="+mj-lt"/>
                        <a:buAutoNum type="arabicPeriod"/>
                      </a:pPr>
                      <a:r>
                        <a:rPr lang="en-US" sz="1800" kern="1200">
                          <a:solidFill>
                            <a:schemeClr val="dk1"/>
                          </a:solidFill>
                          <a:effectLst/>
                        </a:rPr>
                        <a:t>Email communications – contact strategy for welcome and nurture emails </a:t>
                      </a:r>
                    </a:p>
                    <a:p>
                      <a:pPr marL="342900" indent="-342900">
                        <a:buFont typeface="+mj-lt"/>
                        <a:buAutoNum type="arabicPeriod"/>
                      </a:pPr>
                      <a:r>
                        <a:rPr lang="en-US" sz="1800" kern="1200">
                          <a:solidFill>
                            <a:schemeClr val="dk1"/>
                          </a:solidFill>
                          <a:effectLst/>
                        </a:rPr>
                        <a:t>Pricing and promotions – comparing pricing and discounts for selected products </a:t>
                      </a:r>
                    </a:p>
                    <a:p>
                      <a:pPr marL="342900" indent="-342900">
                        <a:buFont typeface="+mj-lt"/>
                        <a:buAutoNum type="arabicPeriod"/>
                      </a:pPr>
                      <a:r>
                        <a:rPr lang="en-US" sz="1800" kern="1200">
                          <a:solidFill>
                            <a:schemeClr val="dk1"/>
                          </a:solidFill>
                          <a:effectLst/>
                        </a:rPr>
                        <a:t>Distribution options – options for delivery where relevant </a:t>
                      </a:r>
                    </a:p>
                    <a:p>
                      <a:pPr marL="342900" indent="-342900">
                        <a:buFont typeface="+mj-lt"/>
                        <a:buAutoNum type="arabicPeriod"/>
                      </a:pPr>
                      <a:r>
                        <a:rPr lang="en-US" sz="1800" kern="1200">
                          <a:solidFill>
                            <a:schemeClr val="dk1"/>
                          </a:solidFill>
                          <a:effectLst/>
                        </a:rPr>
                        <a:t>Conversion rate optimisation – changes to key pages can be monitored </a:t>
                      </a:r>
                    </a:p>
                    <a:p>
                      <a:pPr marL="342900" indent="-342900">
                        <a:buFont typeface="+mj-lt"/>
                        <a:buAutoNum type="arabicPeriod"/>
                      </a:pPr>
                      <a:r>
                        <a:rPr lang="en-US" sz="1800" kern="1200">
                          <a:solidFill>
                            <a:schemeClr val="dk1"/>
                          </a:solidFill>
                          <a:effectLst/>
                        </a:rPr>
                        <a:t>Assisted selling – review use of LiveChat and conversational marketing tools </a:t>
                      </a:r>
                      <a:endParaRPr lang="en-US" sz="1800" kern="1200">
                        <a:solidFill>
                          <a:schemeClr val="dk1"/>
                        </a:solidFill>
                        <a:effectLst/>
                        <a:latin typeface="+mn-lt"/>
                        <a:ea typeface="+mn-ea"/>
                        <a:cs typeface="+mn-cs"/>
                      </a:endParaRPr>
                    </a:p>
                  </a:txBody>
                  <a:tcPr/>
                </a:tc>
                <a:tc>
                  <a:txBody>
                    <a:bodyPr/>
                    <a:lstStyle/>
                    <a:p>
                      <a:r>
                        <a:rPr lang="en-US" sz="1800" kern="1200">
                          <a:solidFill>
                            <a:schemeClr val="dk1"/>
                          </a:solidFill>
                          <a:effectLst/>
                        </a:rPr>
                        <a:t>1. Benchmarkemail.com for creative comparison and ReturnPath (from Validity) for deliverability </a:t>
                      </a:r>
                      <a:endParaRPr lang="en-US"/>
                    </a:p>
                    <a:p>
                      <a:r>
                        <a:rPr lang="en-US" sz="1800" kern="1200">
                          <a:solidFill>
                            <a:schemeClr val="dk1"/>
                          </a:solidFill>
                          <a:effectLst/>
                        </a:rPr>
                        <a:t>2. Paid services such as Pricezag.com and Minderest.com </a:t>
                      </a:r>
                      <a:endParaRPr lang="en-US"/>
                    </a:p>
                    <a:p>
                      <a:r>
                        <a:rPr lang="en-US" sz="1800" kern="1200">
                          <a:solidFill>
                            <a:schemeClr val="dk1"/>
                          </a:solidFill>
                          <a:effectLst/>
                        </a:rPr>
                        <a:t>3. For example, delivery fees and click-and-collect </a:t>
                      </a:r>
                      <a:endParaRPr lang="en-US"/>
                    </a:p>
                    <a:p>
                      <a:r>
                        <a:rPr lang="en-US" sz="1800" kern="1200">
                          <a:solidFill>
                            <a:schemeClr val="dk1"/>
                          </a:solidFill>
                          <a:effectLst/>
                        </a:rPr>
                        <a:t>4. Page monitoring using wachete.com or Changetower.com. Use of CRO tools and other martech can be assessed using Builtwith.com or Similartech.com </a:t>
                      </a:r>
                      <a:endParaRPr lang="en-US"/>
                    </a:p>
                    <a:p>
                      <a:r>
                        <a:rPr lang="en-US" sz="1800" kern="1200">
                          <a:solidFill>
                            <a:schemeClr val="dk1"/>
                          </a:solidFill>
                          <a:effectLst/>
                        </a:rPr>
                        <a:t>5. Tools such as Intercom.com </a:t>
                      </a:r>
                      <a:endParaRPr lang="en-US"/>
                    </a:p>
                  </a:txBody>
                  <a:tcPr/>
                </a:tc>
                <a:extLst>
                  <a:ext uri="{0D108BD9-81ED-4DB2-BD59-A6C34878D82A}">
                    <a16:rowId xmlns:a16="http://schemas.microsoft.com/office/drawing/2014/main" val="395611532"/>
                  </a:ext>
                </a:extLst>
              </a:tr>
            </a:tbl>
          </a:graphicData>
        </a:graphic>
      </p:graphicFrame>
    </p:spTree>
    <p:extLst>
      <p:ext uri="{BB962C8B-B14F-4D97-AF65-F5344CB8AC3E}">
        <p14:creationId xmlns:p14="http://schemas.microsoft.com/office/powerpoint/2010/main" val="1417426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15159D-7960-3F29-1FF9-632151D2E00F}"/>
              </a:ext>
            </a:extLst>
          </p:cNvPr>
          <p:cNvSpPr>
            <a:spLocks noGrp="1"/>
          </p:cNvSpPr>
          <p:nvPr>
            <p:ph type="title"/>
          </p:nvPr>
        </p:nvSpPr>
        <p:spPr/>
        <p:txBody>
          <a:bodyPr>
            <a:normAutofit/>
          </a:bodyPr>
          <a:lstStyle/>
          <a:p>
            <a:r>
              <a:rPr lang="en-US" sz="2400">
                <a:effectLst/>
              </a:rPr>
              <a:t>Competitor benchmarking elements to review across the RACE planning framework (cont.)</a:t>
            </a:r>
            <a:endParaRPr lang="en-US" sz="4800"/>
          </a:p>
        </p:txBody>
      </p:sp>
      <p:graphicFrame>
        <p:nvGraphicFramePr>
          <p:cNvPr id="6" name="Content Placeholder 5">
            <a:extLst>
              <a:ext uri="{FF2B5EF4-FFF2-40B4-BE49-F238E27FC236}">
                <a16:creationId xmlns:a16="http://schemas.microsoft.com/office/drawing/2014/main" id="{236C0A7E-BBF8-8CBD-958B-202C47B24329}"/>
              </a:ext>
            </a:extLst>
          </p:cNvPr>
          <p:cNvGraphicFramePr>
            <a:graphicFrameLocks noGrp="1"/>
          </p:cNvGraphicFramePr>
          <p:nvPr>
            <p:ph idx="1"/>
            <p:extLst>
              <p:ext uri="{D42A27DB-BD31-4B8C-83A1-F6EECF244321}">
                <p14:modId xmlns:p14="http://schemas.microsoft.com/office/powerpoint/2010/main" val="1180671894"/>
              </p:ext>
            </p:extLst>
          </p:nvPr>
        </p:nvGraphicFramePr>
        <p:xfrm>
          <a:off x="1341755" y="1844824"/>
          <a:ext cx="10515597" cy="3474720"/>
        </p:xfrm>
        <a:graphic>
          <a:graphicData uri="http://schemas.openxmlformats.org/drawingml/2006/table">
            <a:tbl>
              <a:tblPr firstRow="1" bandRow="1">
                <a:tableStyleId>{5A111915-BE36-4E01-A7E5-04B1672EAD32}</a:tableStyleId>
              </a:tblPr>
              <a:tblGrid>
                <a:gridCol w="1513885">
                  <a:extLst>
                    <a:ext uri="{9D8B030D-6E8A-4147-A177-3AD203B41FA5}">
                      <a16:colId xmlns:a16="http://schemas.microsoft.com/office/drawing/2014/main" val="4094712487"/>
                    </a:ext>
                  </a:extLst>
                </a:gridCol>
                <a:gridCol w="4680837">
                  <a:extLst>
                    <a:ext uri="{9D8B030D-6E8A-4147-A177-3AD203B41FA5}">
                      <a16:colId xmlns:a16="http://schemas.microsoft.com/office/drawing/2014/main" val="3679226360"/>
                    </a:ext>
                  </a:extLst>
                </a:gridCol>
                <a:gridCol w="4320875">
                  <a:extLst>
                    <a:ext uri="{9D8B030D-6E8A-4147-A177-3AD203B41FA5}">
                      <a16:colId xmlns:a16="http://schemas.microsoft.com/office/drawing/2014/main" val="3068986887"/>
                    </a:ext>
                  </a:extLst>
                </a:gridCol>
              </a:tblGrid>
              <a:tr h="370840">
                <a:tc>
                  <a:txBody>
                    <a:bodyPr/>
                    <a:lstStyle/>
                    <a:p>
                      <a:pPr algn="ctr"/>
                      <a:r>
                        <a:rPr lang="en-VN" sz="1600" dirty="0"/>
                        <a:t> RACE goal</a:t>
                      </a:r>
                      <a:endParaRPr lang="en-VN" sz="1600" dirty="0">
                        <a:latin typeface="Montserrat" pitchFamily="2" charset="77"/>
                      </a:endParaRPr>
                    </a:p>
                  </a:txBody>
                  <a:tcPr/>
                </a:tc>
                <a:tc>
                  <a:txBody>
                    <a:bodyPr/>
                    <a:lstStyle/>
                    <a:p>
                      <a:pPr algn="ctr"/>
                      <a:r>
                        <a:rPr lang="en-US" sz="1800" b="1" kern="1200">
                          <a:solidFill>
                            <a:schemeClr val="lt1"/>
                          </a:solidFill>
                          <a:effectLst/>
                        </a:rPr>
                        <a:t>Marketing activities and communications to review </a:t>
                      </a:r>
                      <a:endParaRPr lang="en-US" sz="1600"/>
                    </a:p>
                  </a:txBody>
                  <a:tcPr/>
                </a:tc>
                <a:tc>
                  <a:txBody>
                    <a:bodyPr/>
                    <a:lstStyle/>
                    <a:p>
                      <a:pPr algn="ctr"/>
                      <a:r>
                        <a:rPr lang="en-US" sz="1800" b="1" kern="1200">
                          <a:solidFill>
                            <a:schemeClr val="lt1"/>
                          </a:solidFill>
                          <a:effectLst/>
                        </a:rPr>
                        <a:t>Tools and techniques to support benchmarking </a:t>
                      </a:r>
                      <a:endParaRPr lang="en-US" sz="1600"/>
                    </a:p>
                  </a:txBody>
                  <a:tcPr/>
                </a:tc>
                <a:extLst>
                  <a:ext uri="{0D108BD9-81ED-4DB2-BD59-A6C34878D82A}">
                    <a16:rowId xmlns:a16="http://schemas.microsoft.com/office/drawing/2014/main" val="3079408526"/>
                  </a:ext>
                </a:extLst>
              </a:tr>
              <a:tr h="0">
                <a:tc>
                  <a:txBody>
                    <a:bodyPr/>
                    <a:lstStyle/>
                    <a:p>
                      <a:r>
                        <a:rPr lang="en-US" sz="1800" kern="1200">
                          <a:solidFill>
                            <a:schemeClr val="dk1"/>
                          </a:solidFill>
                          <a:effectLst/>
                        </a:rPr>
                        <a:t>Engage – encourage repeat business and advocacy </a:t>
                      </a:r>
                      <a:endParaRPr lang="en-US"/>
                    </a:p>
                  </a:txBody>
                  <a:tcPr/>
                </a:tc>
                <a:tc>
                  <a:txBody>
                    <a:bodyPr/>
                    <a:lstStyle/>
                    <a:p>
                      <a:pPr marL="342900" indent="-342900">
                        <a:buFont typeface="+mj-lt"/>
                        <a:buAutoNum type="arabicPeriod"/>
                      </a:pPr>
                      <a:r>
                        <a:rPr lang="en-US" sz="1800" kern="1200">
                          <a:solidFill>
                            <a:schemeClr val="dk1"/>
                          </a:solidFill>
                          <a:effectLst/>
                        </a:rPr>
                        <a:t>Customer onboarding – how are new customers welcomed? </a:t>
                      </a:r>
                    </a:p>
                    <a:p>
                      <a:pPr marL="342900" indent="-342900">
                        <a:buFont typeface="+mj-lt"/>
                        <a:buAutoNum type="arabicPeriod"/>
                      </a:pPr>
                      <a:r>
                        <a:rPr lang="en-US" sz="1800" kern="1200">
                          <a:solidFill>
                            <a:schemeClr val="dk1"/>
                          </a:solidFill>
                          <a:effectLst/>
                        </a:rPr>
                        <a:t>Customer loyalty – are loyalty schemes used? </a:t>
                      </a:r>
                    </a:p>
                    <a:p>
                      <a:pPr marL="342900" indent="-342900">
                        <a:buFont typeface="+mj-lt"/>
                        <a:buAutoNum type="arabicPeriod"/>
                      </a:pPr>
                      <a:r>
                        <a:rPr lang="en-US" sz="1800" kern="1200">
                          <a:solidFill>
                            <a:schemeClr val="dk1"/>
                          </a:solidFill>
                          <a:effectLst/>
                        </a:rPr>
                        <a:t>Customer service and community – how is customer service delivered? </a:t>
                      </a:r>
                    </a:p>
                    <a:p>
                      <a:pPr marL="342900" indent="-342900">
                        <a:buFont typeface="+mj-lt"/>
                        <a:buAutoNum type="arabicPeriod"/>
                      </a:pPr>
                      <a:r>
                        <a:rPr lang="en-US" sz="1800" kern="1200">
                          <a:solidFill>
                            <a:schemeClr val="dk1"/>
                          </a:solidFill>
                          <a:effectLst/>
                        </a:rPr>
                        <a:t>Customer email communications – including targeted offers and customer newsletter </a:t>
                      </a:r>
                    </a:p>
                    <a:p>
                      <a:pPr marL="342900" indent="-342900">
                        <a:buFont typeface="+mj-lt"/>
                        <a:buAutoNum type="arabicPeriod"/>
                      </a:pPr>
                      <a:r>
                        <a:rPr lang="en-US" sz="1800" kern="1200">
                          <a:solidFill>
                            <a:schemeClr val="dk1"/>
                          </a:solidFill>
                          <a:effectLst/>
                        </a:rPr>
                        <a:t>Ad retargeting – also relevant for Act and Convert </a:t>
                      </a:r>
                      <a:endParaRPr lang="en-US" sz="1800" kern="1200">
                        <a:solidFill>
                          <a:schemeClr val="dk1"/>
                        </a:solidFill>
                        <a:effectLst/>
                        <a:latin typeface="+mn-lt"/>
                        <a:ea typeface="+mn-ea"/>
                        <a:cs typeface="+mn-cs"/>
                      </a:endParaRPr>
                    </a:p>
                  </a:txBody>
                  <a:tcPr/>
                </a:tc>
                <a:tc>
                  <a:txBody>
                    <a:bodyPr/>
                    <a:lstStyle/>
                    <a:p>
                      <a:pPr marL="342900" indent="-342900">
                        <a:buAutoNum type="arabicPeriod"/>
                      </a:pPr>
                      <a:r>
                        <a:rPr lang="en-US" sz="1800" kern="1200">
                          <a:solidFill>
                            <a:schemeClr val="dk1"/>
                          </a:solidFill>
                          <a:effectLst/>
                        </a:rPr>
                        <a:t>Manual review requiring mystery shopping </a:t>
                      </a:r>
                    </a:p>
                    <a:p>
                      <a:pPr marL="342900" indent="-342900">
                        <a:buAutoNum type="arabicPeriod"/>
                      </a:pPr>
                      <a:r>
                        <a:rPr lang="en-US" sz="1800" kern="1200">
                          <a:solidFill>
                            <a:schemeClr val="dk1"/>
                          </a:solidFill>
                          <a:effectLst/>
                        </a:rPr>
                        <a:t>Manual review including different level</a:t>
                      </a:r>
                    </a:p>
                    <a:p>
                      <a:pPr marL="342900" indent="-342900">
                        <a:buAutoNum type="arabicPeriod"/>
                      </a:pPr>
                      <a:r>
                        <a:rPr lang="en-US" sz="1800" kern="1200">
                          <a:solidFill>
                            <a:schemeClr val="dk1"/>
                          </a:solidFill>
                          <a:effectLst/>
                        </a:rPr>
                        <a:t>Manual review of community or forum </a:t>
                      </a:r>
                      <a:endParaRPr lang="en-US"/>
                    </a:p>
                    <a:p>
                      <a:r>
                        <a:rPr lang="en-US" sz="1800" kern="1200">
                          <a:solidFill>
                            <a:schemeClr val="dk1"/>
                          </a:solidFill>
                          <a:effectLst/>
                        </a:rPr>
                        <a:t>options, including social media</a:t>
                      </a:r>
                    </a:p>
                    <a:p>
                      <a:r>
                        <a:rPr lang="en-US" sz="1800" kern="1200">
                          <a:solidFill>
                            <a:schemeClr val="dk1"/>
                          </a:solidFill>
                          <a:effectLst/>
                        </a:rPr>
                        <a:t>4. Benchmarkemail.com for creative comparison and ReturnPath for deliverability</a:t>
                      </a:r>
                    </a:p>
                    <a:p>
                      <a:r>
                        <a:rPr lang="en-US" sz="1800" kern="1200">
                          <a:solidFill>
                            <a:schemeClr val="dk1"/>
                          </a:solidFill>
                          <a:effectLst/>
                        </a:rPr>
                        <a:t>5. Manual review of ads or using Adbeat.com and WhatRunsWhere.com </a:t>
                      </a:r>
                      <a:endParaRPr lang="en-US"/>
                    </a:p>
                  </a:txBody>
                  <a:tcPr/>
                </a:tc>
                <a:extLst>
                  <a:ext uri="{0D108BD9-81ED-4DB2-BD59-A6C34878D82A}">
                    <a16:rowId xmlns:a16="http://schemas.microsoft.com/office/drawing/2014/main" val="395611532"/>
                  </a:ext>
                </a:extLst>
              </a:tr>
            </a:tbl>
          </a:graphicData>
        </a:graphic>
      </p:graphicFrame>
    </p:spTree>
    <p:extLst>
      <p:ext uri="{BB962C8B-B14F-4D97-AF65-F5344CB8AC3E}">
        <p14:creationId xmlns:p14="http://schemas.microsoft.com/office/powerpoint/2010/main" val="3001549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22D9A7-B063-880F-4690-9597DD1136C0}"/>
              </a:ext>
            </a:extLst>
          </p:cNvPr>
          <p:cNvSpPr>
            <a:spLocks noGrp="1"/>
          </p:cNvSpPr>
          <p:nvPr>
            <p:ph type="title"/>
          </p:nvPr>
        </p:nvSpPr>
        <p:spPr/>
        <p:txBody>
          <a:bodyPr>
            <a:normAutofit/>
          </a:bodyPr>
          <a:lstStyle/>
          <a:p>
            <a:r>
              <a:rPr lang="en-US" sz="4000"/>
              <a:t>Publishers, intermediaries and influencers</a:t>
            </a:r>
            <a:endParaRPr lang="en-VN" sz="4000"/>
          </a:p>
        </p:txBody>
      </p:sp>
      <p:sp>
        <p:nvSpPr>
          <p:cNvPr id="5" name="Content Placeholder 4">
            <a:extLst>
              <a:ext uri="{FF2B5EF4-FFF2-40B4-BE49-F238E27FC236}">
                <a16:creationId xmlns:a16="http://schemas.microsoft.com/office/drawing/2014/main" id="{25D8ACF7-298F-8C9C-357D-CB7ED2566FC0}"/>
              </a:ext>
            </a:extLst>
          </p:cNvPr>
          <p:cNvSpPr>
            <a:spLocks noGrp="1"/>
          </p:cNvSpPr>
          <p:nvPr>
            <p:ph idx="1"/>
          </p:nvPr>
        </p:nvSpPr>
        <p:spPr/>
        <p:txBody>
          <a:bodyPr>
            <a:normAutofit/>
          </a:bodyPr>
          <a:lstStyle/>
          <a:p>
            <a:pPr marL="342900" indent="-342900"/>
            <a:r>
              <a:rPr lang="en-US" sz="2000" b="1" dirty="0" err="1"/>
              <a:t>Publisher: </a:t>
            </a:r>
            <a:r>
              <a:rPr lang="vi-VN" sz="2000" dirty="0"/>
              <a:t>online publishers or media sites can provide dif- ferent services for a business to reach target audiences using the paid, owned and earned media::</a:t>
            </a:r>
          </a:p>
          <a:p>
            <a:pPr lvl="1"/>
            <a:r>
              <a:rPr lang="vi-VN" b="1" dirty="0"/>
              <a:t>Paid media: </a:t>
            </a:r>
            <a:r>
              <a:rPr lang="vi-VN" dirty="0"/>
              <a:t>many publishers belong to ad networks where they sell their ad inventory for programmatic display advertising or via the Google Display Network and Facebook • Audience Network, where they can be targeted based on content viewed or their profile</a:t>
            </a:r>
            <a:r>
              <a:rPr lang="vi-VN" b="1" dirty="0"/>
              <a:t>. </a:t>
            </a:r>
          </a:p>
          <a:p>
            <a:pPr lvl="1"/>
            <a:r>
              <a:rPr lang="vi-VN" b="1" dirty="0"/>
              <a:t>Owned media: </a:t>
            </a:r>
            <a:r>
              <a:rPr lang="vi-VN" dirty="0"/>
              <a:t>publishers will also have their own social media platforms, which may give additional opportunities to reach target audiences.</a:t>
            </a:r>
          </a:p>
          <a:p>
            <a:pPr lvl="1"/>
            <a:r>
              <a:rPr lang="vi-VN" b="1" dirty="0"/>
              <a:t>Earned media: </a:t>
            </a:r>
            <a:r>
              <a:rPr lang="vi-VN" dirty="0"/>
              <a:t>opportunities to publish native advertising, guides or guest blogs may also be available.</a:t>
            </a:r>
            <a:endParaRPr lang="en-US" dirty="0"/>
          </a:p>
        </p:txBody>
      </p:sp>
    </p:spTree>
    <p:extLst>
      <p:ext uri="{BB962C8B-B14F-4D97-AF65-F5344CB8AC3E}">
        <p14:creationId xmlns:p14="http://schemas.microsoft.com/office/powerpoint/2010/main" val="2768169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1007B4-C8C7-5ED2-04CB-AC17222D833E}"/>
              </a:ext>
            </a:extLst>
          </p:cNvPr>
          <p:cNvSpPr>
            <a:spLocks noGrp="1"/>
          </p:cNvSpPr>
          <p:nvPr>
            <p:ph type="title"/>
          </p:nvPr>
        </p:nvSpPr>
        <p:spPr/>
        <p:txBody>
          <a:bodyPr>
            <a:normAutofit fontScale="90000"/>
          </a:bodyPr>
          <a:lstStyle/>
          <a:p>
            <a:r>
              <a:rPr lang="en-US" sz="4000"/>
              <a:t>Publishers, intermediaries and influencers (cont.)</a:t>
            </a:r>
            <a:endParaRPr lang="en-VN" sz="4000"/>
          </a:p>
        </p:txBody>
      </p:sp>
      <p:sp>
        <p:nvSpPr>
          <p:cNvPr id="5" name="Content Placeholder 4">
            <a:extLst>
              <a:ext uri="{FF2B5EF4-FFF2-40B4-BE49-F238E27FC236}">
                <a16:creationId xmlns:a16="http://schemas.microsoft.com/office/drawing/2014/main" id="{05F8623E-B8C5-98D5-AC64-CA62CA73C51F}"/>
              </a:ext>
            </a:extLst>
          </p:cNvPr>
          <p:cNvSpPr>
            <a:spLocks noGrp="1"/>
          </p:cNvSpPr>
          <p:nvPr>
            <p:ph idx="1"/>
          </p:nvPr>
        </p:nvSpPr>
        <p:spPr/>
        <p:txBody>
          <a:bodyPr>
            <a:noAutofit/>
          </a:bodyPr>
          <a:lstStyle/>
          <a:p>
            <a:pPr marL="342900" indent="-342900"/>
            <a:r>
              <a:rPr lang="en-US" sz="2400" b="1" dirty="0" err="1"/>
              <a:t>Intermediaries</a:t>
            </a:r>
            <a:r>
              <a:rPr lang="en-US" sz="2400" b="1" dirty="0"/>
              <a:t>:</a:t>
            </a:r>
          </a:p>
          <a:p>
            <a:pPr marL="0" indent="0">
              <a:lnSpc>
                <a:spcPct val="100000"/>
              </a:lnSpc>
              <a:buNone/>
            </a:pPr>
            <a:r>
              <a:rPr lang="en-US" sz="2000">
                <a:effectLst/>
              </a:rPr>
              <a:t>Firms that can help a company to promote, sell and distribute its products or services, for example publisher or media sites, comparison sites, search engines, social networks and blogs. </a:t>
            </a:r>
            <a:endParaRPr lang="en-US" sz="6000" b="1" dirty="0"/>
          </a:p>
          <a:p>
            <a:pPr lvl="1">
              <a:lnSpc>
                <a:spcPct val="100000"/>
              </a:lnSpc>
              <a:spcAft>
                <a:spcPts val="0"/>
              </a:spcAft>
            </a:pPr>
            <a:r>
              <a:rPr lang="en-US"/>
              <a:t>Electronic intermediaries sites</a:t>
            </a:r>
            <a:r>
              <a:rPr lang="en-US" dirty="0"/>
              <a:t>: </a:t>
            </a:r>
            <a:r>
              <a:rPr lang="en-US" b="0"/>
              <a:t>Online stores, Auction sites, E-commerce sites </a:t>
            </a:r>
            <a:r>
              <a:rPr lang="en-US" dirty="0"/>
              <a:t>(Amazon, </a:t>
            </a:r>
            <a:r>
              <a:rPr lang="en-US" dirty="0" err="1"/>
              <a:t>shoppee</a:t>
            </a:r>
            <a:r>
              <a:rPr lang="en-US" dirty="0"/>
              <a:t>, </a:t>
            </a:r>
            <a:r>
              <a:rPr lang="en-US" dirty="0" err="1"/>
              <a:t>lazada</a:t>
            </a:r>
            <a:r>
              <a:rPr lang="en-US" dirty="0"/>
              <a:t>, tiki…) </a:t>
            </a:r>
          </a:p>
          <a:p>
            <a:pPr lvl="1">
              <a:lnSpc>
                <a:spcPct val="100000"/>
              </a:lnSpc>
              <a:spcAft>
                <a:spcPts val="0"/>
              </a:spcAft>
            </a:pPr>
            <a:r>
              <a:rPr lang="en-US"/>
              <a:t>Digital marketing intermediaries</a:t>
            </a:r>
            <a:r>
              <a:rPr lang="en-US" dirty="0"/>
              <a:t>: </a:t>
            </a:r>
          </a:p>
          <a:p>
            <a:pPr lvl="2">
              <a:lnSpc>
                <a:spcPct val="100000"/>
              </a:lnSpc>
              <a:spcBef>
                <a:spcPts val="0"/>
              </a:spcBef>
              <a:spcAft>
                <a:spcPts val="0"/>
              </a:spcAft>
            </a:pPr>
            <a:r>
              <a:rPr lang="en-US" dirty="0" err="1"/>
              <a:t>Online market research</a:t>
            </a:r>
          </a:p>
          <a:p>
            <a:pPr lvl="2">
              <a:lnSpc>
                <a:spcPct val="100000"/>
              </a:lnSpc>
              <a:spcBef>
                <a:spcPts val="0"/>
              </a:spcBef>
              <a:spcAft>
                <a:spcPts val="0"/>
              </a:spcAft>
            </a:pPr>
            <a:r>
              <a:rPr lang="en-US" dirty="0" err="1"/>
              <a:t>Infomediaries</a:t>
            </a:r>
          </a:p>
          <a:p>
            <a:pPr lvl="2">
              <a:lnSpc>
                <a:spcPct val="100000"/>
              </a:lnSpc>
              <a:spcBef>
                <a:spcPts val="0"/>
              </a:spcBef>
              <a:spcAft>
                <a:spcPts val="0"/>
              </a:spcAft>
            </a:pPr>
            <a:r>
              <a:rPr lang="en-US" dirty="0" err="1"/>
              <a:t>Portals, search engines</a:t>
            </a:r>
          </a:p>
          <a:p>
            <a:pPr lvl="2">
              <a:lnSpc>
                <a:spcPct val="100000"/>
              </a:lnSpc>
              <a:spcBef>
                <a:spcPts val="0"/>
              </a:spcBef>
              <a:spcAft>
                <a:spcPts val="0"/>
              </a:spcAft>
            </a:pPr>
            <a:r>
              <a:rPr lang="en-US" dirty="0" err="1"/>
              <a:t>Digital marketing/ online advertising agencies</a:t>
            </a:r>
          </a:p>
          <a:p>
            <a:pPr lvl="2">
              <a:lnSpc>
                <a:spcPct val="100000"/>
              </a:lnSpc>
              <a:spcBef>
                <a:spcPts val="0"/>
              </a:spcBef>
              <a:spcAft>
                <a:spcPts val="0"/>
              </a:spcAft>
            </a:pPr>
            <a:r>
              <a:rPr lang="en-US" dirty="0" err="1"/>
              <a:t>Electronic financial intermediaries: banks, e-payment service providers</a:t>
            </a:r>
          </a:p>
          <a:p>
            <a:pPr lvl="2">
              <a:lnSpc>
                <a:spcPct val="100000"/>
              </a:lnSpc>
              <a:spcBef>
                <a:spcPts val="0"/>
              </a:spcBef>
              <a:spcAft>
                <a:spcPts val="0"/>
              </a:spcAft>
            </a:pPr>
            <a:r>
              <a:rPr lang="en-US" dirty="0" err="1"/>
              <a:t>Other players</a:t>
            </a:r>
          </a:p>
          <a:p>
            <a:pPr lvl="1">
              <a:lnSpc>
                <a:spcPct val="100000"/>
              </a:lnSpc>
              <a:spcAft>
                <a:spcPts val="0"/>
              </a:spcAft>
            </a:pPr>
            <a:r>
              <a:rPr lang="en-US" dirty="0" err="1"/>
              <a:t>Forums, blogs, groups, social communities, influencers </a:t>
            </a:r>
          </a:p>
          <a:p>
            <a:pPr lvl="1">
              <a:lnSpc>
                <a:spcPct val="100000"/>
              </a:lnSpc>
              <a:spcAft>
                <a:spcPts val="0"/>
              </a:spcAft>
            </a:pPr>
            <a:r>
              <a:rPr lang="en-US" dirty="0" err="1"/>
              <a:t>Review and comparison sites (aggregators) </a:t>
            </a:r>
          </a:p>
          <a:p>
            <a:pPr lvl="1">
              <a:lnSpc>
                <a:spcPct val="100000"/>
              </a:lnSpc>
              <a:spcAft>
                <a:spcPts val="0"/>
              </a:spcAft>
            </a:pPr>
            <a:r>
              <a:rPr lang="en-US" dirty="0" err="1"/>
              <a:t>Other public groups</a:t>
            </a:r>
          </a:p>
          <a:p>
            <a:pPr lvl="1">
              <a:lnSpc>
                <a:spcPct val="120000"/>
              </a:lnSpc>
              <a:spcAft>
                <a:spcPts val="0"/>
              </a:spcAft>
            </a:pPr>
            <a:endParaRPr lang="en-US" sz="1600" dirty="0" err="1"/>
          </a:p>
        </p:txBody>
      </p:sp>
    </p:spTree>
    <p:extLst>
      <p:ext uri="{BB962C8B-B14F-4D97-AF65-F5344CB8AC3E}">
        <p14:creationId xmlns:p14="http://schemas.microsoft.com/office/powerpoint/2010/main" val="464021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2273C7-E9F6-D987-9ABF-951254302197}"/>
              </a:ext>
            </a:extLst>
          </p:cNvPr>
          <p:cNvSpPr>
            <a:spLocks noGrp="1"/>
          </p:cNvSpPr>
          <p:nvPr>
            <p:ph type="title"/>
          </p:nvPr>
        </p:nvSpPr>
        <p:spPr/>
        <p:txBody>
          <a:bodyPr>
            <a:normAutofit/>
          </a:bodyPr>
          <a:lstStyle/>
          <a:p>
            <a:r>
              <a:rPr lang="en-US" sz="3600"/>
              <a:t>New channel structures </a:t>
            </a:r>
          </a:p>
        </p:txBody>
      </p:sp>
      <p:sp>
        <p:nvSpPr>
          <p:cNvPr id="5" name="Content Placeholder 4">
            <a:extLst>
              <a:ext uri="{FF2B5EF4-FFF2-40B4-BE49-F238E27FC236}">
                <a16:creationId xmlns:a16="http://schemas.microsoft.com/office/drawing/2014/main" id="{9B406BCC-FA86-C959-5350-C021395F0C05}"/>
              </a:ext>
            </a:extLst>
          </p:cNvPr>
          <p:cNvSpPr>
            <a:spLocks noGrp="1"/>
          </p:cNvSpPr>
          <p:nvPr>
            <p:ph idx="1"/>
          </p:nvPr>
        </p:nvSpPr>
        <p:spPr>
          <a:xfrm>
            <a:off x="1341755" y="1584960"/>
            <a:ext cx="5474325" cy="4933705"/>
          </a:xfrm>
        </p:spPr>
        <p:txBody>
          <a:bodyPr>
            <a:normAutofit/>
          </a:bodyPr>
          <a:lstStyle/>
          <a:p>
            <a:pPr marL="342900" indent="-342900"/>
            <a:r>
              <a:rPr lang="en-US" sz="2000" b="1" dirty="0"/>
              <a:t>Channel structure: </a:t>
            </a:r>
            <a:r>
              <a:rPr lang="en-US" sz="2000" dirty="0">
                <a:effectLst/>
              </a:rPr>
              <a:t>The configuration of partners in a distribution channel</a:t>
            </a:r>
            <a:r>
              <a:rPr lang="vi-VN" sz="2000" dirty="0"/>
              <a:t>.</a:t>
            </a:r>
          </a:p>
          <a:p>
            <a:pPr marL="342900" indent="-342900"/>
            <a:r>
              <a:rPr lang="en-US" sz="2000" b="1" dirty="0"/>
              <a:t>Disintermediation</a:t>
            </a:r>
            <a:r>
              <a:rPr lang="vi-VN" sz="2000" b="1" dirty="0"/>
              <a:t>: </a:t>
            </a:r>
            <a:r>
              <a:rPr lang="en-US" sz="2000" dirty="0">
                <a:effectLst/>
              </a:rPr>
              <a:t>The removal of intermediaries such as distributors or brokers that formerly linked a company to its customers</a:t>
            </a:r>
            <a:r>
              <a:rPr lang="vi-VN" sz="2000" dirty="0"/>
              <a:t>.</a:t>
            </a:r>
          </a:p>
          <a:p>
            <a:r>
              <a:rPr lang="en-US" sz="2000" b="1" dirty="0"/>
              <a:t>Reintermediation: </a:t>
            </a:r>
            <a:r>
              <a:rPr lang="en-US" sz="2000" dirty="0">
                <a:effectLst/>
              </a:rPr>
              <a:t>The creation of new intermediaries between customers and suppliers providing services such as supplier search and product evaluation.</a:t>
            </a:r>
            <a:endParaRPr lang="en-US" sz="1100" dirty="0"/>
          </a:p>
        </p:txBody>
      </p:sp>
      <p:pic>
        <p:nvPicPr>
          <p:cNvPr id="2" name="Picture 1">
            <a:extLst>
              <a:ext uri="{FF2B5EF4-FFF2-40B4-BE49-F238E27FC236}">
                <a16:creationId xmlns:a16="http://schemas.microsoft.com/office/drawing/2014/main" id="{F476F3D1-6DEC-BA49-6F06-9CC8E39B7C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6591" y="1823510"/>
            <a:ext cx="5310383" cy="36498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53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CC8C2E-DE63-AB2C-E756-B566118A8635}"/>
              </a:ext>
            </a:extLst>
          </p:cNvPr>
          <p:cNvSpPr>
            <a:spLocks noGrp="1"/>
          </p:cNvSpPr>
          <p:nvPr>
            <p:ph type="title"/>
          </p:nvPr>
        </p:nvSpPr>
        <p:spPr/>
        <p:txBody>
          <a:bodyPr/>
          <a:lstStyle/>
          <a:p>
            <a:r>
              <a:rPr lang="en-VN"/>
              <a:t>Digital business model</a:t>
            </a:r>
          </a:p>
        </p:txBody>
      </p:sp>
      <p:sp>
        <p:nvSpPr>
          <p:cNvPr id="5" name="Content Placeholder 4">
            <a:extLst>
              <a:ext uri="{FF2B5EF4-FFF2-40B4-BE49-F238E27FC236}">
                <a16:creationId xmlns:a16="http://schemas.microsoft.com/office/drawing/2014/main" id="{7E155695-8BF5-1CEC-7754-4A257F77B908}"/>
              </a:ext>
            </a:extLst>
          </p:cNvPr>
          <p:cNvSpPr>
            <a:spLocks noGrp="1"/>
          </p:cNvSpPr>
          <p:nvPr>
            <p:ph idx="1"/>
          </p:nvPr>
        </p:nvSpPr>
        <p:spPr>
          <a:xfrm>
            <a:off x="1487488" y="1584959"/>
            <a:ext cx="3818141" cy="4933705"/>
          </a:xfrm>
        </p:spPr>
        <p:txBody>
          <a:bodyPr/>
          <a:lstStyle/>
          <a:p>
            <a:pPr marL="0" indent="0" algn="ctr">
              <a:buNone/>
            </a:pPr>
            <a:r>
              <a:rPr lang="vi-VN" sz="2400" b="0" dirty="0">
                <a:solidFill>
                  <a:schemeClr val="tx1"/>
                </a:solidFill>
              </a:rPr>
              <a:t>Three perspectives in developing strategic digital business </a:t>
            </a:r>
          </a:p>
        </p:txBody>
      </p:sp>
      <p:pic>
        <p:nvPicPr>
          <p:cNvPr id="6" name="Content Placeholder 4" descr="Diagram&#10;&#10;Description automatically generated">
            <a:extLst>
              <a:ext uri="{FF2B5EF4-FFF2-40B4-BE49-F238E27FC236}">
                <a16:creationId xmlns:a16="http://schemas.microsoft.com/office/drawing/2014/main" id="{3DD07140-AAD5-7E5C-9C80-118C5710326A}"/>
              </a:ext>
            </a:extLst>
          </p:cNvPr>
          <p:cNvPicPr>
            <a:picLocks noChangeAspect="1"/>
          </p:cNvPicPr>
          <p:nvPr/>
        </p:nvPicPr>
        <p:blipFill rotWithShape="1">
          <a:blip r:embed="rId3"/>
          <a:srcRect l="18363" t="3678" r="16092" b="13521"/>
          <a:stretch/>
        </p:blipFill>
        <p:spPr>
          <a:xfrm>
            <a:off x="6096000" y="1052736"/>
            <a:ext cx="5364013" cy="5607174"/>
          </a:xfrm>
          <a:prstGeom prst="rect">
            <a:avLst/>
          </a:prstGeom>
        </p:spPr>
      </p:pic>
    </p:spTree>
    <p:extLst>
      <p:ext uri="{BB962C8B-B14F-4D97-AF65-F5344CB8AC3E}">
        <p14:creationId xmlns:p14="http://schemas.microsoft.com/office/powerpoint/2010/main" val="739814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F6D5F4-BEED-F6E8-18B8-165F7F693E64}"/>
              </a:ext>
            </a:extLst>
          </p:cNvPr>
          <p:cNvSpPr>
            <a:spLocks noGrp="1"/>
          </p:cNvSpPr>
          <p:nvPr>
            <p:ph type="title"/>
          </p:nvPr>
        </p:nvSpPr>
        <p:spPr>
          <a:xfrm>
            <a:off x="1198597" y="201983"/>
            <a:ext cx="10515600" cy="1054972"/>
          </a:xfrm>
        </p:spPr>
        <p:txBody>
          <a:bodyPr>
            <a:normAutofit/>
          </a:bodyPr>
          <a:lstStyle/>
          <a:p>
            <a:r>
              <a:rPr lang="en-VN"/>
              <a:t>Digital business model (cont.)</a:t>
            </a:r>
            <a:endParaRPr lang="en-VN" sz="4000"/>
          </a:p>
        </p:txBody>
      </p:sp>
      <p:sp>
        <p:nvSpPr>
          <p:cNvPr id="5" name="Content Placeholder 4">
            <a:extLst>
              <a:ext uri="{FF2B5EF4-FFF2-40B4-BE49-F238E27FC236}">
                <a16:creationId xmlns:a16="http://schemas.microsoft.com/office/drawing/2014/main" id="{BD33ABCE-8FBF-1427-57FC-9BA95561D67F}"/>
              </a:ext>
            </a:extLst>
          </p:cNvPr>
          <p:cNvSpPr>
            <a:spLocks noGrp="1"/>
          </p:cNvSpPr>
          <p:nvPr>
            <p:ph idx="1"/>
          </p:nvPr>
        </p:nvSpPr>
        <p:spPr>
          <a:xfrm>
            <a:off x="1055440" y="1365917"/>
            <a:ext cx="10801915" cy="1054972"/>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A summary of how a company will generate a profit – identifying its core product or service value proposition, target customers in different markets, position in the competitive online marketplace or value chain and its projections for revenue and costs.</a:t>
            </a:r>
          </a:p>
        </p:txBody>
      </p:sp>
      <p:pic>
        <p:nvPicPr>
          <p:cNvPr id="2" name="Picture 1">
            <a:extLst>
              <a:ext uri="{FF2B5EF4-FFF2-40B4-BE49-F238E27FC236}">
                <a16:creationId xmlns:a16="http://schemas.microsoft.com/office/drawing/2014/main" id="{A439361A-862E-37C1-86E1-FC3224E048CD}"/>
              </a:ext>
            </a:extLst>
          </p:cNvPr>
          <p:cNvPicPr>
            <a:picLocks noChangeAspect="1"/>
          </p:cNvPicPr>
          <p:nvPr/>
        </p:nvPicPr>
        <p:blipFill rotWithShape="1">
          <a:blip r:embed="rId3"/>
          <a:srcRect b="6001"/>
          <a:stretch/>
        </p:blipFill>
        <p:spPr>
          <a:xfrm>
            <a:off x="2351584" y="2190795"/>
            <a:ext cx="8532089" cy="4651706"/>
          </a:xfrm>
          <a:prstGeom prst="rect">
            <a:avLst/>
          </a:prstGeom>
        </p:spPr>
      </p:pic>
    </p:spTree>
    <p:extLst>
      <p:ext uri="{BB962C8B-B14F-4D97-AF65-F5344CB8AC3E}">
        <p14:creationId xmlns:p14="http://schemas.microsoft.com/office/powerpoint/2010/main" val="1644529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65D5-97B2-C04F-FFCB-C8F637778777}"/>
              </a:ext>
            </a:extLst>
          </p:cNvPr>
          <p:cNvSpPr>
            <a:spLocks noGrp="1"/>
          </p:cNvSpPr>
          <p:nvPr>
            <p:ph type="title"/>
          </p:nvPr>
        </p:nvSpPr>
        <p:spPr/>
        <p:txBody>
          <a:bodyPr/>
          <a:lstStyle/>
          <a:p>
            <a:r>
              <a:rPr lang="en-VN"/>
              <a:t>Digital business model (cont.)</a:t>
            </a:r>
          </a:p>
        </p:txBody>
      </p:sp>
      <p:sp>
        <p:nvSpPr>
          <p:cNvPr id="3" name="Content Placeholder 2">
            <a:extLst>
              <a:ext uri="{FF2B5EF4-FFF2-40B4-BE49-F238E27FC236}">
                <a16:creationId xmlns:a16="http://schemas.microsoft.com/office/drawing/2014/main" id="{8B58F29D-5441-5309-60B9-8A32CBCC966A}"/>
              </a:ext>
            </a:extLst>
          </p:cNvPr>
          <p:cNvSpPr>
            <a:spLocks noGrp="1"/>
          </p:cNvSpPr>
          <p:nvPr>
            <p:ph idx="1"/>
          </p:nvPr>
        </p:nvSpPr>
        <p:spPr/>
        <p:txBody>
          <a:bodyPr>
            <a:normAutofit fontScale="92500" lnSpcReduction="20000"/>
          </a:bodyPr>
          <a:lstStyle/>
          <a:p>
            <a:pPr marL="342900" indent="-342900">
              <a:lnSpc>
                <a:spcPct val="130000"/>
              </a:lnSpc>
            </a:pPr>
            <a:r>
              <a:rPr lang="en-US" sz="2600" dirty="0" err="1"/>
              <a:t>Revenues from selling products</a:t>
            </a:r>
            <a:endParaRPr lang="en-US" sz="2600" dirty="0"/>
          </a:p>
          <a:p>
            <a:pPr marL="342900" indent="-342900">
              <a:lnSpc>
                <a:spcPct val="130000"/>
              </a:lnSpc>
            </a:pPr>
            <a:r>
              <a:rPr lang="en-US" sz="2600" dirty="0" err="1"/>
              <a:t>Main online revenue models:</a:t>
            </a:r>
            <a:endParaRPr lang="en-US" sz="2600" dirty="0"/>
          </a:p>
          <a:p>
            <a:pPr marL="848700" lvl="1" indent="-342900">
              <a:lnSpc>
                <a:spcPct val="130000"/>
              </a:lnSpc>
            </a:pPr>
            <a:r>
              <a:rPr lang="en-US" sz="1900" dirty="0" err="1"/>
              <a:t>CPM display advertising on site: ‘cost per thousand’ (‘mille’)</a:t>
            </a:r>
          </a:p>
          <a:p>
            <a:pPr marL="848700" lvl="1" indent="-342900">
              <a:lnSpc>
                <a:spcPct val="130000"/>
              </a:lnSpc>
            </a:pPr>
            <a:r>
              <a:rPr lang="en-US" sz="1900" dirty="0" err="1"/>
              <a:t>CPC advertising on site (pay-per-click text ads)</a:t>
            </a:r>
          </a:p>
          <a:p>
            <a:pPr marL="848700" lvl="1" indent="-342900">
              <a:lnSpc>
                <a:spcPct val="130000"/>
              </a:lnSpc>
            </a:pPr>
            <a:r>
              <a:rPr lang="en-US" sz="1900" dirty="0" err="1"/>
              <a:t>Sponsorship of site sections or content types (typically fixed fee for a period)</a:t>
            </a:r>
          </a:p>
          <a:p>
            <a:pPr marL="848700" lvl="1" indent="-342900">
              <a:lnSpc>
                <a:spcPct val="130000"/>
              </a:lnSpc>
            </a:pPr>
            <a:r>
              <a:rPr lang="en-US" sz="1900" dirty="0" err="1"/>
              <a:t>Affiliate revenue (CPA, CPC…)</a:t>
            </a:r>
          </a:p>
          <a:p>
            <a:pPr marL="848700" lvl="1" indent="-342900">
              <a:lnSpc>
                <a:spcPct val="130000"/>
              </a:lnSpc>
            </a:pPr>
            <a:r>
              <a:rPr lang="en-US" sz="1900" dirty="0" err="1"/>
              <a:t>Transaction fee revenue</a:t>
            </a:r>
          </a:p>
          <a:p>
            <a:pPr marL="848700" lvl="1" indent="-342900">
              <a:lnSpc>
                <a:spcPct val="130000"/>
              </a:lnSpc>
            </a:pPr>
            <a:r>
              <a:rPr lang="en-US" sz="1900" dirty="0" err="1"/>
              <a:t>Subscription access to content or services</a:t>
            </a:r>
          </a:p>
          <a:p>
            <a:pPr marL="848700" lvl="1" indent="-342900">
              <a:lnSpc>
                <a:spcPct val="130000"/>
              </a:lnSpc>
            </a:pPr>
            <a:r>
              <a:rPr lang="en-US" sz="1900" dirty="0" err="1"/>
              <a:t>Pay-per-view access to documents</a:t>
            </a:r>
          </a:p>
          <a:p>
            <a:pPr marL="848700" lvl="1" indent="-342900">
              <a:lnSpc>
                <a:spcPct val="130000"/>
              </a:lnSpc>
            </a:pPr>
            <a:r>
              <a:rPr lang="en-US" sz="1900" dirty="0" err="1"/>
              <a:t>Subscriber data access for email marketing</a:t>
            </a:r>
          </a:p>
        </p:txBody>
      </p:sp>
    </p:spTree>
    <p:extLst>
      <p:ext uri="{BB962C8B-B14F-4D97-AF65-F5344CB8AC3E}">
        <p14:creationId xmlns:p14="http://schemas.microsoft.com/office/powerpoint/2010/main" val="2073100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4F6FCE-12F1-FA3B-F22B-E72F67D522DA}"/>
              </a:ext>
            </a:extLst>
          </p:cNvPr>
          <p:cNvSpPr>
            <a:spLocks noGrp="1"/>
          </p:cNvSpPr>
          <p:nvPr>
            <p:ph type="title"/>
          </p:nvPr>
        </p:nvSpPr>
        <p:spPr/>
        <p:txBody>
          <a:bodyPr/>
          <a:lstStyle/>
          <a:p>
            <a:r>
              <a:rPr lang="en-VN"/>
              <a:t>Digital business model (cont.)</a:t>
            </a:r>
          </a:p>
        </p:txBody>
      </p:sp>
      <p:sp>
        <p:nvSpPr>
          <p:cNvPr id="5" name="Content Placeholder 4">
            <a:extLst>
              <a:ext uri="{FF2B5EF4-FFF2-40B4-BE49-F238E27FC236}">
                <a16:creationId xmlns:a16="http://schemas.microsoft.com/office/drawing/2014/main" id="{84F8458A-CA63-5D29-71F9-8F869A26E88B}"/>
              </a:ext>
            </a:extLst>
          </p:cNvPr>
          <p:cNvSpPr>
            <a:spLocks noGrp="1"/>
          </p:cNvSpPr>
          <p:nvPr>
            <p:ph idx="1"/>
          </p:nvPr>
        </p:nvSpPr>
        <p:spPr/>
        <p:txBody>
          <a:bodyPr/>
          <a:lstStyle/>
          <a:p>
            <a:pPr marL="342900" indent="-342900"/>
            <a:r>
              <a:rPr lang="vi-VN" sz="2400" dirty="0"/>
              <a:t>Forecasting revenue for an online business </a:t>
            </a:r>
          </a:p>
          <a:p>
            <a:pPr marL="848700" lvl="1" indent="-342900">
              <a:lnSpc>
                <a:spcPct val="120000"/>
              </a:lnSpc>
            </a:pPr>
            <a:r>
              <a:rPr lang="en-US" sz="1800" dirty="0">
                <a:effectLst/>
              </a:rPr>
              <a:t>Number and size of ad units.</a:t>
            </a:r>
          </a:p>
          <a:p>
            <a:pPr marL="848700" lvl="1" indent="-342900">
              <a:lnSpc>
                <a:spcPct val="120000"/>
              </a:lnSpc>
            </a:pPr>
            <a:r>
              <a:rPr lang="en-US" sz="1800" dirty="0">
                <a:effectLst/>
              </a:rPr>
              <a:t>Capacity to sell advertising.</a:t>
            </a:r>
          </a:p>
          <a:p>
            <a:pPr marL="848700" lvl="1" indent="-342900">
              <a:lnSpc>
                <a:spcPct val="120000"/>
              </a:lnSpc>
            </a:pPr>
            <a:r>
              <a:rPr lang="en-US" sz="1800" dirty="0">
                <a:effectLst/>
              </a:rPr>
              <a:t>Fee levels negotiated for different advertising models.</a:t>
            </a:r>
          </a:p>
          <a:p>
            <a:pPr marL="848700" lvl="1" indent="-342900">
              <a:lnSpc>
                <a:spcPct val="120000"/>
              </a:lnSpc>
            </a:pPr>
            <a:r>
              <a:rPr lang="en-US" sz="1800" dirty="0">
                <a:effectLst/>
              </a:rPr>
              <a:t>Capacity to sell advertising. </a:t>
            </a:r>
          </a:p>
          <a:p>
            <a:pPr marL="848700" lvl="1" indent="-342900">
              <a:lnSpc>
                <a:spcPct val="120000"/>
              </a:lnSpc>
            </a:pPr>
            <a:r>
              <a:rPr lang="en-US" sz="1800" dirty="0">
                <a:effectLst/>
              </a:rPr>
              <a:t>Traffic volumes. </a:t>
            </a:r>
          </a:p>
          <a:p>
            <a:pPr marL="848700" lvl="1" indent="-342900">
              <a:lnSpc>
                <a:spcPct val="120000"/>
              </a:lnSpc>
            </a:pPr>
            <a:r>
              <a:rPr lang="en-US" sz="1800" dirty="0">
                <a:effectLst/>
              </a:rPr>
              <a:t>Visitor engagement.</a:t>
            </a:r>
          </a:p>
        </p:txBody>
      </p:sp>
    </p:spTree>
    <p:extLst>
      <p:ext uri="{BB962C8B-B14F-4D97-AF65-F5344CB8AC3E}">
        <p14:creationId xmlns:p14="http://schemas.microsoft.com/office/powerpoint/2010/main" val="3244292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27655-451C-B849-0C0E-031FE41EBD25}"/>
              </a:ext>
            </a:extLst>
          </p:cNvPr>
          <p:cNvSpPr>
            <a:spLocks noGrp="1"/>
          </p:cNvSpPr>
          <p:nvPr>
            <p:ph type="title"/>
          </p:nvPr>
        </p:nvSpPr>
        <p:spPr/>
        <p:txBody>
          <a:bodyPr/>
          <a:lstStyle/>
          <a:p>
            <a:r>
              <a:rPr lang="en-VN"/>
              <a:t>The digital Macro-environment</a:t>
            </a:r>
          </a:p>
        </p:txBody>
      </p:sp>
      <p:graphicFrame>
        <p:nvGraphicFramePr>
          <p:cNvPr id="4" name="Content Placeholder 3">
            <a:extLst>
              <a:ext uri="{FF2B5EF4-FFF2-40B4-BE49-F238E27FC236}">
                <a16:creationId xmlns:a16="http://schemas.microsoft.com/office/drawing/2014/main" id="{0A65E9EA-48A7-8110-84AF-557D3A3B8DC8}"/>
              </a:ext>
            </a:extLst>
          </p:cNvPr>
          <p:cNvGraphicFramePr>
            <a:graphicFrameLocks/>
          </p:cNvGraphicFramePr>
          <p:nvPr>
            <p:extLst>
              <p:ext uri="{D42A27DB-BD31-4B8C-83A1-F6EECF244321}">
                <p14:modId xmlns:p14="http://schemas.microsoft.com/office/powerpoint/2010/main" val="3298559399"/>
              </p:ext>
            </p:extLst>
          </p:nvPr>
        </p:nvGraphicFramePr>
        <p:xfrm>
          <a:off x="1341438" y="1584324"/>
          <a:ext cx="10515600" cy="47517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0543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A01634-75FA-6D3D-CB0C-9DB6D76F0B4D}"/>
              </a:ext>
            </a:extLst>
          </p:cNvPr>
          <p:cNvSpPr>
            <a:spLocks noGrp="1"/>
          </p:cNvSpPr>
          <p:nvPr>
            <p:ph type="title"/>
          </p:nvPr>
        </p:nvSpPr>
        <p:spPr/>
        <p:txBody>
          <a:bodyPr>
            <a:normAutofit/>
          </a:bodyPr>
          <a:lstStyle/>
          <a:p>
            <a:r>
              <a:rPr lang="en-US"/>
              <a:t>Situation analysis for digital marketing </a:t>
            </a:r>
          </a:p>
        </p:txBody>
      </p:sp>
      <p:sp>
        <p:nvSpPr>
          <p:cNvPr id="5" name="Content Placeholder 4">
            <a:extLst>
              <a:ext uri="{FF2B5EF4-FFF2-40B4-BE49-F238E27FC236}">
                <a16:creationId xmlns:a16="http://schemas.microsoft.com/office/drawing/2014/main" id="{962EC9AD-9068-6533-EDCF-3D127D7061BC}"/>
              </a:ext>
            </a:extLst>
          </p:cNvPr>
          <p:cNvSpPr>
            <a:spLocks noGrp="1"/>
          </p:cNvSpPr>
          <p:nvPr>
            <p:ph idx="1"/>
          </p:nvPr>
        </p:nvSpPr>
        <p:spPr/>
        <p:txBody>
          <a:bodyPr/>
          <a:lstStyle/>
          <a:p>
            <a:pPr marL="342900" indent="-342900"/>
            <a:r>
              <a:rPr lang="en-VN" b="1"/>
              <a:t>Customer journey</a:t>
            </a:r>
            <a:r>
              <a:rPr lang="en-VN"/>
              <a:t>: </a:t>
            </a:r>
            <a:r>
              <a:rPr lang="en-US" dirty="0" err="1"/>
              <a:t>A description of modern multichannel buyer behaviour as customers use different media and touchpoints to achieve their goals, including selecting suppliers, making purchases and gaining customer support as part of the ‘path-to-purchase</a:t>
            </a:r>
            <a:r>
              <a:rPr lang="en-US" dirty="0"/>
              <a:t> (Chaffey, 2019)</a:t>
            </a:r>
          </a:p>
          <a:p>
            <a:pPr marL="342900" indent="-342900"/>
            <a:r>
              <a:rPr lang="en-VN" b="1"/>
              <a:t>Online marketplace</a:t>
            </a:r>
            <a:r>
              <a:rPr lang="en-VN"/>
              <a:t>: </a:t>
            </a:r>
            <a:r>
              <a:rPr lang="en-US" dirty="0"/>
              <a:t>Exchanges of information and commercial transactions between consumers, businesses and governments completed through different forms of online presence such as search engines, social networks, comparison sites and destination sites</a:t>
            </a:r>
          </a:p>
        </p:txBody>
      </p:sp>
    </p:spTree>
    <p:extLst>
      <p:ext uri="{BB962C8B-B14F-4D97-AF65-F5344CB8AC3E}">
        <p14:creationId xmlns:p14="http://schemas.microsoft.com/office/powerpoint/2010/main" val="18964330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B8383B-873D-1A55-551E-49B13EC34FCC}"/>
              </a:ext>
            </a:extLst>
          </p:cNvPr>
          <p:cNvSpPr>
            <a:spLocks noGrp="1"/>
          </p:cNvSpPr>
          <p:nvPr>
            <p:ph type="title"/>
          </p:nvPr>
        </p:nvSpPr>
        <p:spPr/>
        <p:txBody>
          <a:bodyPr>
            <a:normAutofit/>
          </a:bodyPr>
          <a:lstStyle/>
          <a:p>
            <a:r>
              <a:rPr lang="en-US" sz="4000"/>
              <a:t>Technological forces</a:t>
            </a:r>
          </a:p>
        </p:txBody>
      </p:sp>
      <p:sp>
        <p:nvSpPr>
          <p:cNvPr id="5" name="Content Placeholder 4">
            <a:extLst>
              <a:ext uri="{FF2B5EF4-FFF2-40B4-BE49-F238E27FC236}">
                <a16:creationId xmlns:a16="http://schemas.microsoft.com/office/drawing/2014/main" id="{CB78340D-ECC9-DBA2-3C9E-56AF17C04D21}"/>
              </a:ext>
            </a:extLst>
          </p:cNvPr>
          <p:cNvSpPr>
            <a:spLocks noGrp="1"/>
          </p:cNvSpPr>
          <p:nvPr>
            <p:ph idx="1"/>
          </p:nvPr>
        </p:nvSpPr>
        <p:spPr/>
        <p:txBody>
          <a:bodyPr>
            <a:normAutofit/>
          </a:bodyPr>
          <a:lstStyle/>
          <a:p>
            <a:pPr marL="342900" indent="-342900"/>
            <a:r>
              <a:rPr lang="en-GB" sz="2800" dirty="0"/>
              <a:t>Focus on two practical considerations of digital technology : </a:t>
            </a:r>
          </a:p>
          <a:p>
            <a:pPr marL="848700" lvl="1" indent="-342900"/>
            <a:r>
              <a:rPr lang="vi-VN" sz="2000" dirty="0"/>
              <a:t>Having the technical knowledge marketers need when involved with creating a new web- site, blog or social media page. This context may be required if you’re involved with a new business or launching a new product or campaign.</a:t>
            </a:r>
          </a:p>
          <a:p>
            <a:pPr marL="848700" lvl="1" indent="-342900"/>
            <a:r>
              <a:rPr lang="vi-VN" sz="2000" dirty="0"/>
              <a:t>Awareness of different types of marketing technologies used to support always-on and campaign-based digital marketing activities. These are sometimes referred to as a mar- tech stack in larger organisations.</a:t>
            </a:r>
            <a:endParaRPr lang="en-VN" sz="2800"/>
          </a:p>
        </p:txBody>
      </p:sp>
    </p:spTree>
    <p:extLst>
      <p:ext uri="{BB962C8B-B14F-4D97-AF65-F5344CB8AC3E}">
        <p14:creationId xmlns:p14="http://schemas.microsoft.com/office/powerpoint/2010/main" val="3785828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558D05-16B1-5F11-7478-FEAFD2C32B63}"/>
              </a:ext>
            </a:extLst>
          </p:cNvPr>
          <p:cNvSpPr>
            <a:spLocks noGrp="1"/>
          </p:cNvSpPr>
          <p:nvPr>
            <p:ph type="title"/>
          </p:nvPr>
        </p:nvSpPr>
        <p:spPr/>
        <p:txBody>
          <a:bodyPr>
            <a:normAutofit fontScale="90000"/>
          </a:bodyPr>
          <a:lstStyle/>
          <a:p>
            <a:r>
              <a:rPr lang="en-US"/>
              <a:t>Basic concepts in digital technology</a:t>
            </a:r>
            <a:br>
              <a:rPr lang="en-US"/>
            </a:br>
            <a:endParaRPr lang="en-VN"/>
          </a:p>
        </p:txBody>
      </p:sp>
      <p:sp>
        <p:nvSpPr>
          <p:cNvPr id="6" name="Rectangle 5">
            <a:extLst>
              <a:ext uri="{FF2B5EF4-FFF2-40B4-BE49-F238E27FC236}">
                <a16:creationId xmlns:a16="http://schemas.microsoft.com/office/drawing/2014/main" id="{09A12F54-75A7-8A6D-FC84-3C805D361F0E}"/>
              </a:ext>
            </a:extLst>
          </p:cNvPr>
          <p:cNvSpPr/>
          <p:nvPr/>
        </p:nvSpPr>
        <p:spPr>
          <a:xfrm>
            <a:off x="1341755" y="1628800"/>
            <a:ext cx="9893743" cy="4708981"/>
          </a:xfrm>
          <a:prstGeom prst="rect">
            <a:avLst/>
          </a:prstGeom>
        </p:spPr>
        <p:txBody>
          <a:bodyPr wrap="square">
            <a:spAutoFit/>
          </a:bodyPr>
          <a:lstStyle/>
          <a:p>
            <a:r>
              <a:rPr lang="en-US" sz="2000" b="1" dirty="0">
                <a:solidFill>
                  <a:srgbClr val="007FFF"/>
                </a:solidFill>
                <a:effectLst/>
                <a:latin typeface="Source Sans Pro" panose="020B0503030403020204" pitchFamily="34" charset="0"/>
                <a:ea typeface="Source Sans Pro" panose="020B0503030403020204" pitchFamily="34" charset="0"/>
              </a:rPr>
              <a:t>Internet </a:t>
            </a:r>
            <a:endParaRPr lang="en-US" sz="2400" dirty="0">
              <a:latin typeface="Source Sans Pro" panose="020B0503030403020204" pitchFamily="34" charset="0"/>
              <a:ea typeface="Source Sans Pro" panose="020B0503030403020204" pitchFamily="34" charset="0"/>
            </a:endParaRPr>
          </a:p>
          <a:p>
            <a:r>
              <a:rPr lang="en-US" sz="2000" dirty="0">
                <a:effectLst/>
                <a:latin typeface="Source Sans Pro" panose="020B0503030403020204" pitchFamily="34" charset="0"/>
                <a:ea typeface="Source Sans Pro" panose="020B0503030403020204" pitchFamily="34" charset="0"/>
              </a:rPr>
              <a:t>The physical network that links computers across the globe. It consists</a:t>
            </a:r>
            <a:br>
              <a:rPr lang="en-US" sz="2000" dirty="0">
                <a:effectLst/>
                <a:latin typeface="Source Sans Pro" panose="020B0503030403020204" pitchFamily="34" charset="0"/>
                <a:ea typeface="Source Sans Pro" panose="020B0503030403020204" pitchFamily="34" charset="0"/>
              </a:rPr>
            </a:br>
            <a:r>
              <a:rPr lang="en-US" sz="2000" dirty="0">
                <a:effectLst/>
                <a:latin typeface="Source Sans Pro" panose="020B0503030403020204" pitchFamily="34" charset="0"/>
                <a:ea typeface="Source Sans Pro" panose="020B0503030403020204" pitchFamily="34" charset="0"/>
              </a:rPr>
              <a:t>of the infrastructure of network servers and communication links between them that </a:t>
            </a:r>
            <a:endParaRPr lang="en-US" sz="2400" dirty="0">
              <a:latin typeface="Source Sans Pro" panose="020B0503030403020204" pitchFamily="34" charset="0"/>
              <a:ea typeface="Source Sans Pro" panose="020B0503030403020204" pitchFamily="34" charset="0"/>
            </a:endParaRPr>
          </a:p>
          <a:p>
            <a:r>
              <a:rPr lang="en-US" sz="2000" dirty="0">
                <a:effectLst/>
                <a:latin typeface="Source Sans Pro" panose="020B0503030403020204" pitchFamily="34" charset="0"/>
                <a:ea typeface="Source Sans Pro" panose="020B0503030403020204" pitchFamily="34" charset="0"/>
              </a:rPr>
              <a:t>are used to hold and transport the vast amount of information. </a:t>
            </a:r>
            <a:endParaRPr lang="en-US" sz="2400" dirty="0">
              <a:latin typeface="Source Sans Pro" panose="020B0503030403020204" pitchFamily="34" charset="0"/>
              <a:ea typeface="Source Sans Pro" panose="020B0503030403020204" pitchFamily="34" charset="0"/>
            </a:endParaRPr>
          </a:p>
          <a:p>
            <a:r>
              <a:rPr lang="en-US" sz="2000" b="1" dirty="0">
                <a:solidFill>
                  <a:srgbClr val="007FFF"/>
                </a:solidFill>
                <a:effectLst/>
                <a:latin typeface="Source Sans Pro" panose="020B0503030403020204" pitchFamily="34" charset="0"/>
                <a:ea typeface="Source Sans Pro" panose="020B0503030403020204" pitchFamily="34" charset="0"/>
              </a:rPr>
              <a:t>World Wide Web </a:t>
            </a:r>
            <a:endParaRPr lang="en-US" sz="2400" dirty="0">
              <a:latin typeface="Source Sans Pro" panose="020B0503030403020204" pitchFamily="34" charset="0"/>
              <a:ea typeface="Source Sans Pro" panose="020B0503030403020204" pitchFamily="34" charset="0"/>
            </a:endParaRPr>
          </a:p>
          <a:p>
            <a:r>
              <a:rPr lang="en-US" sz="2000" dirty="0">
                <a:effectLst/>
                <a:latin typeface="Source Sans Pro" panose="020B0503030403020204" pitchFamily="34" charset="0"/>
                <a:ea typeface="Source Sans Pro" panose="020B0503030403020204" pitchFamily="34" charset="0"/>
              </a:rPr>
              <a:t>A medium for publishing information and providing services on the internet. It is accessed through </a:t>
            </a:r>
            <a:r>
              <a:rPr lang="en-US" sz="2000" i="1" dirty="0">
                <a:effectLst/>
                <a:latin typeface="Source Sans Pro" panose="020B0503030403020204" pitchFamily="34" charset="0"/>
                <a:ea typeface="Source Sans Pro" panose="020B0503030403020204" pitchFamily="34" charset="0"/>
              </a:rPr>
              <a:t>web browsers</a:t>
            </a:r>
            <a:r>
              <a:rPr lang="en-US" sz="2000" dirty="0">
                <a:effectLst/>
                <a:latin typeface="Source Sans Pro" panose="020B0503030403020204" pitchFamily="34" charset="0"/>
                <a:ea typeface="Source Sans Pro" panose="020B0503030403020204" pitchFamily="34" charset="0"/>
              </a:rPr>
              <a:t>, which display site </a:t>
            </a:r>
            <a:r>
              <a:rPr lang="en-US" sz="2000" i="1" dirty="0">
                <a:effectLst/>
                <a:latin typeface="Source Sans Pro" panose="020B0503030403020204" pitchFamily="34" charset="0"/>
                <a:ea typeface="Source Sans Pro" panose="020B0503030403020204" pitchFamily="34" charset="0"/>
              </a:rPr>
              <a:t>content </a:t>
            </a:r>
            <a:r>
              <a:rPr lang="en-US" sz="2000" dirty="0">
                <a:effectLst/>
                <a:latin typeface="Source Sans Pro" panose="020B0503030403020204" pitchFamily="34" charset="0"/>
                <a:ea typeface="Source Sans Pro" panose="020B0503030403020204" pitchFamily="34" charset="0"/>
              </a:rPr>
              <a:t>on different </a:t>
            </a:r>
            <a:r>
              <a:rPr lang="en-US" sz="2000" i="1" dirty="0">
                <a:effectLst/>
                <a:latin typeface="Source Sans Pro" panose="020B0503030403020204" pitchFamily="34" charset="0"/>
                <a:ea typeface="Source Sans Pro" panose="020B0503030403020204" pitchFamily="34" charset="0"/>
              </a:rPr>
              <a:t>web pages</a:t>
            </a:r>
            <a:r>
              <a:rPr lang="en-US" sz="2000" dirty="0">
                <a:effectLst/>
                <a:latin typeface="Source Sans Pro" panose="020B0503030403020204" pitchFamily="34" charset="0"/>
                <a:ea typeface="Source Sans Pro" panose="020B0503030403020204" pitchFamily="34" charset="0"/>
              </a:rPr>
              <a:t>. The content making up </a:t>
            </a:r>
            <a:r>
              <a:rPr lang="en-US" sz="2000" i="1" dirty="0">
                <a:effectLst/>
                <a:latin typeface="Source Sans Pro" panose="020B0503030403020204" pitchFamily="34" charset="0"/>
                <a:ea typeface="Source Sans Pro" panose="020B0503030403020204" pitchFamily="34" charset="0"/>
              </a:rPr>
              <a:t>websites </a:t>
            </a:r>
            <a:r>
              <a:rPr lang="en-US" sz="2000" dirty="0">
                <a:effectLst/>
                <a:latin typeface="Source Sans Pro" panose="020B0503030403020204" pitchFamily="34" charset="0"/>
                <a:ea typeface="Source Sans Pro" panose="020B0503030403020204" pitchFamily="34" charset="0"/>
              </a:rPr>
              <a:t>is stored on </a:t>
            </a:r>
            <a:r>
              <a:rPr lang="en-US" sz="2000" b="1" dirty="0">
                <a:solidFill>
                  <a:srgbClr val="007FFF"/>
                </a:solidFill>
                <a:effectLst/>
                <a:latin typeface="Source Sans Pro" panose="020B0503030403020204" pitchFamily="34" charset="0"/>
                <a:ea typeface="Source Sans Pro" panose="020B0503030403020204" pitchFamily="34" charset="0"/>
              </a:rPr>
              <a:t>web servers</a:t>
            </a:r>
            <a:r>
              <a:rPr lang="en-US" sz="2000" dirty="0">
                <a:effectLst/>
                <a:latin typeface="Source Sans Pro" panose="020B0503030403020204" pitchFamily="34" charset="0"/>
                <a:ea typeface="Source Sans Pro" panose="020B0503030403020204" pitchFamily="34" charset="0"/>
              </a:rPr>
              <a:t>. </a:t>
            </a:r>
            <a:endParaRPr lang="en-US" sz="2400" dirty="0">
              <a:latin typeface="Source Sans Pro" panose="020B0503030403020204" pitchFamily="34" charset="0"/>
              <a:ea typeface="Source Sans Pro" panose="020B0503030403020204" pitchFamily="34" charset="0"/>
            </a:endParaRPr>
          </a:p>
          <a:p>
            <a:r>
              <a:rPr lang="en-US" sz="2000" b="1" dirty="0">
                <a:solidFill>
                  <a:srgbClr val="007FFF"/>
                </a:solidFill>
                <a:effectLst/>
                <a:latin typeface="Source Sans Pro" panose="020B0503030403020204" pitchFamily="34" charset="0"/>
                <a:ea typeface="Source Sans Pro" panose="020B0503030403020204" pitchFamily="34" charset="0"/>
              </a:rPr>
              <a:t>Web servers </a:t>
            </a:r>
            <a:endParaRPr lang="en-US" sz="2400" dirty="0">
              <a:latin typeface="Source Sans Pro" panose="020B0503030403020204" pitchFamily="34" charset="0"/>
              <a:ea typeface="Source Sans Pro" panose="020B0503030403020204" pitchFamily="34" charset="0"/>
            </a:endParaRPr>
          </a:p>
          <a:p>
            <a:r>
              <a:rPr lang="en-US" sz="2000" dirty="0">
                <a:effectLst/>
                <a:latin typeface="Source Sans Pro" panose="020B0503030403020204" pitchFamily="34" charset="0"/>
                <a:ea typeface="Source Sans Pro" panose="020B0503030403020204" pitchFamily="34" charset="0"/>
              </a:rPr>
              <a:t>Used to store the web pages accessed by web browsers. They may also link to databases </a:t>
            </a:r>
            <a:endParaRPr lang="en-US" sz="2400" dirty="0">
              <a:latin typeface="Source Sans Pro" panose="020B0503030403020204" pitchFamily="34" charset="0"/>
              <a:ea typeface="Source Sans Pro" panose="020B0503030403020204" pitchFamily="34" charset="0"/>
            </a:endParaRPr>
          </a:p>
          <a:p>
            <a:r>
              <a:rPr lang="en-US" sz="2000" dirty="0">
                <a:effectLst/>
                <a:latin typeface="Source Sans Pro" panose="020B0503030403020204" pitchFamily="34" charset="0"/>
                <a:ea typeface="Source Sans Pro" panose="020B0503030403020204" pitchFamily="34" charset="0"/>
              </a:rPr>
              <a:t>of customer or product information, which can be queried and retrieved using a browser. </a:t>
            </a:r>
            <a:endParaRPr lang="en-US" sz="2400" dirty="0">
              <a:latin typeface="Source Sans Pro" panose="020B0503030403020204" pitchFamily="34" charset="0"/>
              <a:ea typeface="Source Sans Pro" panose="020B0503030403020204" pitchFamily="34" charset="0"/>
            </a:endParaRPr>
          </a:p>
          <a:p>
            <a:r>
              <a:rPr lang="en-US" sz="2000" b="1" dirty="0">
                <a:solidFill>
                  <a:srgbClr val="007FFF"/>
                </a:solidFill>
                <a:effectLst/>
                <a:latin typeface="Source Sans Pro" panose="020B0503030403020204" pitchFamily="34" charset="0"/>
                <a:ea typeface="Source Sans Pro" panose="020B0503030403020204" pitchFamily="34" charset="0"/>
              </a:rPr>
              <a:t>Web browser </a:t>
            </a:r>
            <a:endParaRPr lang="en-US" sz="2400" dirty="0">
              <a:latin typeface="Source Sans Pro" panose="020B0503030403020204" pitchFamily="34" charset="0"/>
              <a:ea typeface="Source Sans Pro" panose="020B0503030403020204" pitchFamily="34" charset="0"/>
            </a:endParaRPr>
          </a:p>
          <a:p>
            <a:r>
              <a:rPr lang="en-US" sz="2000" dirty="0">
                <a:effectLst/>
                <a:latin typeface="Source Sans Pro" panose="020B0503030403020204" pitchFamily="34" charset="0"/>
                <a:ea typeface="Source Sans Pro" panose="020B0503030403020204" pitchFamily="34" charset="0"/>
              </a:rPr>
              <a:t>Browsers such as Google </a:t>
            </a:r>
            <a:r>
              <a:rPr lang="en-US" sz="2000" dirty="0" err="1">
                <a:effectLst/>
                <a:latin typeface="Source Sans Pro" panose="020B0503030403020204" pitchFamily="34" charset="0"/>
                <a:ea typeface="Source Sans Pro" panose="020B0503030403020204" pitchFamily="34" charset="0"/>
              </a:rPr>
              <a:t>ChromeTM</a:t>
            </a:r>
            <a:r>
              <a:rPr lang="en-US" sz="2000" dirty="0">
                <a:effectLst/>
                <a:latin typeface="Source Sans Pro" panose="020B0503030403020204" pitchFamily="34" charset="0"/>
                <a:ea typeface="Source Sans Pro" panose="020B0503030403020204" pitchFamily="34" charset="0"/>
              </a:rPr>
              <a:t>, Mozilla </a:t>
            </a:r>
            <a:r>
              <a:rPr lang="en-US" sz="2000" dirty="0" err="1">
                <a:effectLst/>
                <a:latin typeface="Source Sans Pro" panose="020B0503030403020204" pitchFamily="34" charset="0"/>
                <a:ea typeface="Source Sans Pro" panose="020B0503030403020204" pitchFamily="34" charset="0"/>
              </a:rPr>
              <a:t>FirefoxTM</a:t>
            </a:r>
            <a:r>
              <a:rPr lang="en-US" sz="2000" dirty="0">
                <a:effectLst/>
                <a:latin typeface="Source Sans Pro" panose="020B0503030403020204" pitchFamily="34" charset="0"/>
                <a:ea typeface="Source Sans Pro" panose="020B0503030403020204" pitchFamily="34" charset="0"/>
              </a:rPr>
              <a:t>, Apple Safari® and Microsoft </a:t>
            </a:r>
            <a:r>
              <a:rPr lang="en-US" sz="2000" dirty="0" err="1">
                <a:effectLst/>
                <a:latin typeface="Source Sans Pro" panose="020B0503030403020204" pitchFamily="34" charset="0"/>
                <a:ea typeface="Source Sans Pro" panose="020B0503030403020204" pitchFamily="34" charset="0"/>
              </a:rPr>
              <a:t>EdgeTM</a:t>
            </a:r>
            <a:r>
              <a:rPr lang="en-US" sz="2000" dirty="0">
                <a:effectLst/>
                <a:latin typeface="Source Sans Pro" panose="020B0503030403020204" pitchFamily="34" charset="0"/>
                <a:ea typeface="Source Sans Pro" panose="020B0503030403020204" pitchFamily="34" charset="0"/>
              </a:rPr>
              <a:t> provide an easy method of accessing and viewing information stored as HTML web documents on different web servers. </a:t>
            </a:r>
            <a:endParaRPr lang="en-US" sz="24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671623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558D05-16B1-5F11-7478-FEAFD2C32B63}"/>
              </a:ext>
            </a:extLst>
          </p:cNvPr>
          <p:cNvSpPr>
            <a:spLocks noGrp="1"/>
          </p:cNvSpPr>
          <p:nvPr>
            <p:ph type="title"/>
          </p:nvPr>
        </p:nvSpPr>
        <p:spPr/>
        <p:txBody>
          <a:bodyPr>
            <a:normAutofit fontScale="90000"/>
          </a:bodyPr>
          <a:lstStyle/>
          <a:p>
            <a:r>
              <a:rPr lang="en-US"/>
              <a:t>Basic concepts in digital technology (cont.)</a:t>
            </a:r>
            <a:br>
              <a:rPr lang="en-US"/>
            </a:br>
            <a:endParaRPr lang="en-VN"/>
          </a:p>
        </p:txBody>
      </p:sp>
      <p:sp>
        <p:nvSpPr>
          <p:cNvPr id="6" name="Rectangle 5">
            <a:extLst>
              <a:ext uri="{FF2B5EF4-FFF2-40B4-BE49-F238E27FC236}">
                <a16:creationId xmlns:a16="http://schemas.microsoft.com/office/drawing/2014/main" id="{09A12F54-75A7-8A6D-FC84-3C805D361F0E}"/>
              </a:ext>
            </a:extLst>
          </p:cNvPr>
          <p:cNvSpPr/>
          <p:nvPr/>
        </p:nvSpPr>
        <p:spPr>
          <a:xfrm>
            <a:off x="1341755" y="1628800"/>
            <a:ext cx="9893743" cy="4708981"/>
          </a:xfrm>
          <a:prstGeom prst="rect">
            <a:avLst/>
          </a:prstGeom>
        </p:spPr>
        <p:txBody>
          <a:bodyPr wrap="square">
            <a:spAutoFit/>
          </a:bodyPr>
          <a:lstStyle/>
          <a:p>
            <a:r>
              <a:rPr lang="en-US" sz="2000" b="1" dirty="0">
                <a:solidFill>
                  <a:srgbClr val="007FFF"/>
                </a:solidFill>
                <a:effectLst/>
                <a:latin typeface="Source Sans Pro" panose="020B0503030403020204" pitchFamily="34" charset="0"/>
                <a:ea typeface="Source Sans Pro" panose="020B0503030403020204" pitchFamily="34" charset="0"/>
              </a:rPr>
              <a:t>Software as a Service (SaaS)</a:t>
            </a:r>
            <a:br>
              <a:rPr lang="en-US" sz="2000" b="1" dirty="0">
                <a:solidFill>
                  <a:srgbClr val="007FFF"/>
                </a:solidFill>
                <a:effectLst/>
                <a:latin typeface="Source Sans Pro" panose="020B0503030403020204" pitchFamily="34" charset="0"/>
                <a:ea typeface="Source Sans Pro" panose="020B0503030403020204" pitchFamily="34" charset="0"/>
              </a:rPr>
            </a:br>
            <a:r>
              <a:rPr lang="en-US" sz="2000" dirty="0">
                <a:effectLst/>
                <a:latin typeface="Source Sans Pro" panose="020B0503030403020204" pitchFamily="34" charset="0"/>
                <a:ea typeface="Source Sans Pro" panose="020B0503030403020204" pitchFamily="34" charset="0"/>
              </a:rPr>
              <a:t>Business applications</a:t>
            </a:r>
            <a:br>
              <a:rPr lang="en-US" sz="2000" dirty="0">
                <a:effectLst/>
                <a:latin typeface="Source Sans Pro" panose="020B0503030403020204" pitchFamily="34" charset="0"/>
                <a:ea typeface="Source Sans Pro" panose="020B0503030403020204" pitchFamily="34" charset="0"/>
              </a:rPr>
            </a:br>
            <a:r>
              <a:rPr lang="en-US" sz="2000" dirty="0">
                <a:effectLst/>
                <a:latin typeface="Source Sans Pro" panose="020B0503030403020204" pitchFamily="34" charset="0"/>
                <a:ea typeface="Source Sans Pro" panose="020B0503030403020204" pitchFamily="34" charset="0"/>
              </a:rPr>
              <a:t>and software services are provided through internet and web protocols with the application managed on a separate server,</a:t>
            </a:r>
            <a:br>
              <a:rPr lang="en-US" sz="2000" dirty="0">
                <a:effectLst/>
                <a:latin typeface="Source Sans Pro" panose="020B0503030403020204" pitchFamily="34" charset="0"/>
                <a:ea typeface="Source Sans Pro" panose="020B0503030403020204" pitchFamily="34" charset="0"/>
              </a:rPr>
            </a:br>
            <a:r>
              <a:rPr lang="en-US" sz="2000" dirty="0">
                <a:effectLst/>
                <a:latin typeface="Source Sans Pro" panose="020B0503030403020204" pitchFamily="34" charset="0"/>
                <a:ea typeface="Source Sans Pro" panose="020B0503030403020204" pitchFamily="34" charset="0"/>
              </a:rPr>
              <a:t>from where it is accessed through a web browser on an end-user’s computer with data stored within ‘the cloud’. </a:t>
            </a:r>
            <a:endParaRPr lang="en-US" sz="1600" dirty="0">
              <a:latin typeface="Source Sans Pro" panose="020B0503030403020204" pitchFamily="34" charset="0"/>
              <a:ea typeface="Source Sans Pro" panose="020B0503030403020204" pitchFamily="34" charset="0"/>
            </a:endParaRPr>
          </a:p>
          <a:p>
            <a:r>
              <a:rPr lang="en-US" sz="2000" b="1" dirty="0">
                <a:solidFill>
                  <a:srgbClr val="007FFF"/>
                </a:solidFill>
                <a:effectLst/>
                <a:latin typeface="Source Sans Pro" panose="020B0503030403020204" pitchFamily="34" charset="0"/>
                <a:ea typeface="Source Sans Pro" panose="020B0503030403020204" pitchFamily="34" charset="0"/>
              </a:rPr>
              <a:t>Content management system (CMS)</a:t>
            </a:r>
            <a:br>
              <a:rPr lang="en-US" sz="2000" b="1" dirty="0">
                <a:solidFill>
                  <a:srgbClr val="007FFF"/>
                </a:solidFill>
                <a:effectLst/>
                <a:latin typeface="Source Sans Pro" panose="020B0503030403020204" pitchFamily="34" charset="0"/>
                <a:ea typeface="Source Sans Pro" panose="020B0503030403020204" pitchFamily="34" charset="0"/>
              </a:rPr>
            </a:br>
            <a:r>
              <a:rPr lang="en-US" sz="2000" dirty="0">
                <a:effectLst/>
                <a:latin typeface="Source Sans Pro" panose="020B0503030403020204" pitchFamily="34" charset="0"/>
                <a:ea typeface="Source Sans Pro" panose="020B0503030403020204" pitchFamily="34" charset="0"/>
              </a:rPr>
              <a:t>An online service or software tool for creating, editing and updating online content assets such as text and visual content forming web or mobile app pages. </a:t>
            </a:r>
            <a:endParaRPr lang="en-US" sz="1600" dirty="0">
              <a:latin typeface="Source Sans Pro" panose="020B0503030403020204" pitchFamily="34" charset="0"/>
              <a:ea typeface="Source Sans Pro" panose="020B0503030403020204" pitchFamily="34" charset="0"/>
            </a:endParaRPr>
          </a:p>
          <a:p>
            <a:r>
              <a:rPr lang="en-US" sz="2000" b="1" dirty="0">
                <a:solidFill>
                  <a:srgbClr val="007FFF"/>
                </a:solidFill>
                <a:effectLst/>
                <a:latin typeface="Source Sans Pro" panose="020B0503030403020204" pitchFamily="34" charset="0"/>
                <a:ea typeface="Source Sans Pro" panose="020B0503030403020204" pitchFamily="34" charset="0"/>
              </a:rPr>
              <a:t>Streaming media server </a:t>
            </a:r>
            <a:endParaRPr lang="en-US" sz="1600" dirty="0">
              <a:latin typeface="Source Sans Pro" panose="020B0503030403020204" pitchFamily="34" charset="0"/>
              <a:ea typeface="Source Sans Pro" panose="020B0503030403020204" pitchFamily="34" charset="0"/>
            </a:endParaRPr>
          </a:p>
          <a:p>
            <a:r>
              <a:rPr lang="en-US" sz="2000" dirty="0">
                <a:effectLst/>
                <a:latin typeface="Source Sans Pro" panose="020B0503030403020204" pitchFamily="34" charset="0"/>
                <a:ea typeface="Source Sans Pro" panose="020B0503030403020204" pitchFamily="34" charset="0"/>
              </a:rPr>
              <a:t>A specialist server used to host broadcast audio (e.g. podcasts via Apple, Google Play, Spotify or Soundcloud) or video (e.g. hosted on YouTube or Vimeo, or IPTV or webcast presentations). </a:t>
            </a:r>
            <a:endParaRPr lang="en-US" sz="1600" dirty="0">
              <a:latin typeface="Source Sans Pro" panose="020B0503030403020204" pitchFamily="34" charset="0"/>
              <a:ea typeface="Source Sans Pro" panose="020B0503030403020204" pitchFamily="34" charset="0"/>
            </a:endParaRPr>
          </a:p>
          <a:p>
            <a:r>
              <a:rPr lang="en-US" sz="2000" b="1" dirty="0">
                <a:solidFill>
                  <a:srgbClr val="007FFF"/>
                </a:solidFill>
                <a:effectLst/>
                <a:latin typeface="Source Sans Pro" panose="020B0503030403020204" pitchFamily="34" charset="0"/>
                <a:ea typeface="Source Sans Pro" panose="020B0503030403020204" pitchFamily="34" charset="0"/>
              </a:rPr>
              <a:t>Uniform (universal) resource locator (URL) </a:t>
            </a:r>
          </a:p>
          <a:p>
            <a:r>
              <a:rPr lang="en-US" sz="2000" dirty="0">
                <a:effectLst/>
                <a:latin typeface="Source Sans Pro" panose="020B0503030403020204" pitchFamily="34" charset="0"/>
                <a:ea typeface="Source Sans Pro" panose="020B0503030403020204" pitchFamily="34" charset="0"/>
              </a:rPr>
              <a:t>A web address used to locate a specific web page on a web server. </a:t>
            </a:r>
            <a:endParaRPr lang="en-US" sz="16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654686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558D05-16B1-5F11-7478-FEAFD2C32B63}"/>
              </a:ext>
            </a:extLst>
          </p:cNvPr>
          <p:cNvSpPr>
            <a:spLocks noGrp="1"/>
          </p:cNvSpPr>
          <p:nvPr>
            <p:ph type="title"/>
          </p:nvPr>
        </p:nvSpPr>
        <p:spPr/>
        <p:txBody>
          <a:bodyPr>
            <a:normAutofit fontScale="90000"/>
          </a:bodyPr>
          <a:lstStyle/>
          <a:p>
            <a:r>
              <a:rPr lang="en-US"/>
              <a:t>Basic concepts in digital technology (cont.)</a:t>
            </a:r>
            <a:br>
              <a:rPr lang="en-US"/>
            </a:br>
            <a:endParaRPr lang="en-VN"/>
          </a:p>
        </p:txBody>
      </p:sp>
      <p:sp>
        <p:nvSpPr>
          <p:cNvPr id="6" name="Rectangle 5">
            <a:extLst>
              <a:ext uri="{FF2B5EF4-FFF2-40B4-BE49-F238E27FC236}">
                <a16:creationId xmlns:a16="http://schemas.microsoft.com/office/drawing/2014/main" id="{09A12F54-75A7-8A6D-FC84-3C805D361F0E}"/>
              </a:ext>
            </a:extLst>
          </p:cNvPr>
          <p:cNvSpPr/>
          <p:nvPr/>
        </p:nvSpPr>
        <p:spPr>
          <a:xfrm>
            <a:off x="1341755" y="1628800"/>
            <a:ext cx="9893743" cy="2000548"/>
          </a:xfrm>
          <a:prstGeom prst="rect">
            <a:avLst/>
          </a:prstGeom>
        </p:spPr>
        <p:txBody>
          <a:bodyPr wrap="square">
            <a:spAutoFit/>
          </a:bodyPr>
          <a:lstStyle/>
          <a:p>
            <a:r>
              <a:rPr lang="en-US" sz="2000" b="1" dirty="0">
                <a:solidFill>
                  <a:srgbClr val="007FFF"/>
                </a:solidFill>
                <a:effectLst/>
                <a:latin typeface="Source Sans Pro" panose="020B0503030403020204" pitchFamily="34" charset="0"/>
                <a:ea typeface="Source Sans Pro" panose="020B0503030403020204" pitchFamily="34" charset="0"/>
              </a:rPr>
              <a:t>URL strategy </a:t>
            </a:r>
            <a:endParaRPr lang="en-US" sz="2400" dirty="0">
              <a:latin typeface="Source Sans Pro" panose="020B0503030403020204" pitchFamily="34" charset="0"/>
              <a:ea typeface="Source Sans Pro" panose="020B0503030403020204" pitchFamily="34" charset="0"/>
            </a:endParaRPr>
          </a:p>
          <a:p>
            <a:r>
              <a:rPr lang="en-US" sz="2000" dirty="0">
                <a:effectLst/>
                <a:latin typeface="Source Sans Pro" panose="020B0503030403020204" pitchFamily="34" charset="0"/>
                <a:ea typeface="Source Sans Pro" panose="020B0503030403020204" pitchFamily="34" charset="0"/>
              </a:rPr>
              <a:t>A defined approach to forming URLs including the use of </a:t>
            </a:r>
            <a:r>
              <a:rPr lang="en-US" sz="2000" dirty="0" err="1">
                <a:effectLst/>
                <a:latin typeface="Source Sans Pro" panose="020B0503030403020204" pitchFamily="34" charset="0"/>
                <a:ea typeface="Source Sans Pro" panose="020B0503030403020204" pitchFamily="34" charset="0"/>
              </a:rPr>
              <a:t>capitalisation</a:t>
            </a:r>
            <a:r>
              <a:rPr lang="en-US" sz="2000" dirty="0">
                <a:effectLst/>
                <a:latin typeface="Source Sans Pro" panose="020B0503030403020204" pitchFamily="34" charset="0"/>
                <a:ea typeface="Source Sans Pro" panose="020B0503030403020204" pitchFamily="34" charset="0"/>
              </a:rPr>
              <a:t>, hyphenation and sub- domains for different brands and different locations. This has implications for promoting a website offline through promotional URLs, search engine </a:t>
            </a:r>
            <a:r>
              <a:rPr lang="en-US" sz="2000" dirty="0" err="1">
                <a:effectLst/>
                <a:latin typeface="Source Sans Pro" panose="020B0503030403020204" pitchFamily="34" charset="0"/>
                <a:ea typeface="Source Sans Pro" panose="020B0503030403020204" pitchFamily="34" charset="0"/>
              </a:rPr>
              <a:t>optimisation</a:t>
            </a:r>
            <a:r>
              <a:rPr lang="en-US" sz="2000" dirty="0">
                <a:effectLst/>
                <a:latin typeface="Source Sans Pro" panose="020B0503030403020204" pitchFamily="34" charset="0"/>
                <a:ea typeface="Source Sans Pro" panose="020B0503030403020204" pitchFamily="34" charset="0"/>
              </a:rPr>
              <a:t> and findability. </a:t>
            </a:r>
            <a:endParaRPr lang="en-US" sz="2400" dirty="0">
              <a:latin typeface="Source Sans Pro" panose="020B0503030403020204" pitchFamily="34" charset="0"/>
              <a:ea typeface="Source Sans Pro" panose="020B0503030403020204" pitchFamily="34" charset="0"/>
            </a:endParaRPr>
          </a:p>
          <a:p>
            <a:endParaRPr lang="en-US" sz="2400" dirty="0">
              <a:effectLst/>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934999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EC2D8B-8789-16C0-3427-2EEF301851C8}"/>
              </a:ext>
            </a:extLst>
          </p:cNvPr>
          <p:cNvSpPr>
            <a:spLocks noGrp="1"/>
          </p:cNvSpPr>
          <p:nvPr>
            <p:ph type="title"/>
          </p:nvPr>
        </p:nvSpPr>
        <p:spPr/>
        <p:txBody>
          <a:bodyPr>
            <a:normAutofit/>
          </a:bodyPr>
          <a:lstStyle/>
          <a:p>
            <a:r>
              <a:rPr lang="en-US"/>
              <a:t>Basic concepts in </a:t>
            </a:r>
            <a:r>
              <a:rPr lang="en-VN"/>
              <a:t>web standards</a:t>
            </a:r>
          </a:p>
        </p:txBody>
      </p:sp>
      <p:sp>
        <p:nvSpPr>
          <p:cNvPr id="6" name="Rectangle 5">
            <a:extLst>
              <a:ext uri="{FF2B5EF4-FFF2-40B4-BE49-F238E27FC236}">
                <a16:creationId xmlns:a16="http://schemas.microsoft.com/office/drawing/2014/main" id="{4183DC65-65AF-69BF-AAA2-01541D9796E3}"/>
              </a:ext>
            </a:extLst>
          </p:cNvPr>
          <p:cNvSpPr/>
          <p:nvPr/>
        </p:nvSpPr>
        <p:spPr>
          <a:xfrm>
            <a:off x="1325786" y="1258771"/>
            <a:ext cx="10515599" cy="5355312"/>
          </a:xfrm>
          <a:prstGeom prst="rect">
            <a:avLst/>
          </a:prstGeom>
        </p:spPr>
        <p:txBody>
          <a:bodyPr wrap="square">
            <a:spAutoFit/>
          </a:bodyPr>
          <a:lstStyle/>
          <a:p>
            <a:r>
              <a:rPr lang="en-US" b="1" dirty="0">
                <a:solidFill>
                  <a:srgbClr val="007FFF"/>
                </a:solidFill>
                <a:effectLst/>
                <a:latin typeface="Source Sans Pro" panose="020B0503030403020204" pitchFamily="34" charset="0"/>
                <a:ea typeface="Source Sans Pro" panose="020B0503030403020204" pitchFamily="34" charset="0"/>
              </a:rPr>
              <a:t>Content </a:t>
            </a:r>
            <a:endParaRPr lang="en-US" dirty="0">
              <a:latin typeface="Source Sans Pro" panose="020B0503030403020204" pitchFamily="34" charset="0"/>
              <a:ea typeface="Source Sans Pro" panose="020B0503030403020204" pitchFamily="34" charset="0"/>
            </a:endParaRPr>
          </a:p>
          <a:p>
            <a:r>
              <a:rPr lang="en-US" dirty="0">
                <a:effectLst/>
                <a:latin typeface="Source Sans Pro" panose="020B0503030403020204" pitchFamily="34" charset="0"/>
                <a:ea typeface="Source Sans Pro" panose="020B0503030403020204" pitchFamily="34" charset="0"/>
              </a:rPr>
              <a:t>The design, text and graphical information</a:t>
            </a:r>
            <a:br>
              <a:rPr lang="en-US" dirty="0">
                <a:effectLst/>
                <a:latin typeface="Source Sans Pro" panose="020B0503030403020204" pitchFamily="34" charset="0"/>
                <a:ea typeface="Source Sans Pro" panose="020B0503030403020204" pitchFamily="34" charset="0"/>
              </a:rPr>
            </a:br>
            <a:r>
              <a:rPr lang="en-US" dirty="0">
                <a:effectLst/>
                <a:latin typeface="Source Sans Pro" panose="020B0503030403020204" pitchFamily="34" charset="0"/>
                <a:ea typeface="Source Sans Pro" panose="020B0503030403020204" pitchFamily="34" charset="0"/>
              </a:rPr>
              <a:t>that forms a web page. Good content is the key to attracting customers to a website and retaining their interest or achieving repeat visits. </a:t>
            </a:r>
            <a:endParaRPr lang="en-US" dirty="0">
              <a:latin typeface="Source Sans Pro" panose="020B0503030403020204" pitchFamily="34" charset="0"/>
              <a:ea typeface="Source Sans Pro" panose="020B0503030403020204" pitchFamily="34" charset="0"/>
            </a:endParaRPr>
          </a:p>
          <a:p>
            <a:r>
              <a:rPr lang="en-US" b="1" dirty="0">
                <a:solidFill>
                  <a:srgbClr val="007FFF"/>
                </a:solidFill>
                <a:effectLst/>
                <a:latin typeface="Source Sans Pro" panose="020B0503030403020204" pitchFamily="34" charset="0"/>
                <a:ea typeface="Source Sans Pro" panose="020B0503030403020204" pitchFamily="34" charset="0"/>
              </a:rPr>
              <a:t>HTML (Hypertext Markup Language)</a:t>
            </a:r>
            <a:br>
              <a:rPr lang="en-US" b="1" dirty="0">
                <a:solidFill>
                  <a:srgbClr val="007FFF"/>
                </a:solidFill>
                <a:effectLst/>
                <a:latin typeface="Source Sans Pro" panose="020B0503030403020204" pitchFamily="34" charset="0"/>
                <a:ea typeface="Source Sans Pro" panose="020B0503030403020204" pitchFamily="34" charset="0"/>
              </a:rPr>
            </a:br>
            <a:r>
              <a:rPr lang="en-US" dirty="0">
                <a:effectLst/>
                <a:latin typeface="Source Sans Pro" panose="020B0503030403020204" pitchFamily="34" charset="0"/>
                <a:ea typeface="Source Sans Pro" panose="020B0503030403020204" pitchFamily="34" charset="0"/>
              </a:rPr>
              <a:t>A standard format used to define the text and layout of web pages rendered by web browsers. </a:t>
            </a:r>
            <a:endParaRPr lang="en-US" dirty="0">
              <a:latin typeface="Source Sans Pro" panose="020B0503030403020204" pitchFamily="34" charset="0"/>
              <a:ea typeface="Source Sans Pro" panose="020B0503030403020204" pitchFamily="34" charset="0"/>
            </a:endParaRPr>
          </a:p>
          <a:p>
            <a:r>
              <a:rPr lang="en-US" b="1" dirty="0">
                <a:solidFill>
                  <a:srgbClr val="007FFF"/>
                </a:solidFill>
                <a:effectLst/>
                <a:latin typeface="Source Sans Pro" panose="020B0503030403020204" pitchFamily="34" charset="0"/>
                <a:ea typeface="Source Sans Pro" panose="020B0503030403020204" pitchFamily="34" charset="0"/>
              </a:rPr>
              <a:t>Cascading style sheets (CSS)</a:t>
            </a:r>
            <a:br>
              <a:rPr lang="en-US" b="1" dirty="0">
                <a:solidFill>
                  <a:srgbClr val="007FFF"/>
                </a:solidFill>
                <a:effectLst/>
                <a:latin typeface="Source Sans Pro" panose="020B0503030403020204" pitchFamily="34" charset="0"/>
                <a:ea typeface="Source Sans Pro" panose="020B0503030403020204" pitchFamily="34" charset="0"/>
              </a:rPr>
            </a:br>
            <a:r>
              <a:rPr lang="en-US" dirty="0">
                <a:effectLst/>
                <a:latin typeface="Source Sans Pro" panose="020B0503030403020204" pitchFamily="34" charset="0"/>
                <a:ea typeface="Source Sans Pro" panose="020B0503030403020204" pitchFamily="34" charset="0"/>
              </a:rPr>
              <a:t>A mechanism for</a:t>
            </a:r>
            <a:br>
              <a:rPr lang="en-US" dirty="0">
                <a:effectLst/>
                <a:latin typeface="Source Sans Pro" panose="020B0503030403020204" pitchFamily="34" charset="0"/>
                <a:ea typeface="Source Sans Pro" panose="020B0503030403020204" pitchFamily="34" charset="0"/>
              </a:rPr>
            </a:br>
            <a:r>
              <a:rPr lang="en-US" dirty="0">
                <a:effectLst/>
                <a:latin typeface="Source Sans Pro" panose="020B0503030403020204" pitchFamily="34" charset="0"/>
                <a:ea typeface="Source Sans Pro" panose="020B0503030403020204" pitchFamily="34" charset="0"/>
              </a:rPr>
              <a:t>adding style (e.g. </a:t>
            </a:r>
            <a:endParaRPr lang="en-US" dirty="0">
              <a:latin typeface="Source Sans Pro" panose="020B0503030403020204" pitchFamily="34" charset="0"/>
              <a:ea typeface="Source Sans Pro" panose="020B0503030403020204" pitchFamily="34" charset="0"/>
            </a:endParaRPr>
          </a:p>
          <a:p>
            <a:r>
              <a:rPr lang="en-US" dirty="0">
                <a:effectLst/>
                <a:latin typeface="Source Sans Pro" panose="020B0503030403020204" pitchFamily="34" charset="0"/>
                <a:ea typeface="Source Sans Pro" panose="020B0503030403020204" pitchFamily="34" charset="0"/>
              </a:rPr>
              <a:t>fonts, backgrounds, </a:t>
            </a:r>
            <a:r>
              <a:rPr lang="en-US" dirty="0" err="1">
                <a:effectLst/>
                <a:latin typeface="Source Sans Pro" panose="020B0503030403020204" pitchFamily="34" charset="0"/>
                <a:ea typeface="Source Sans Pro" panose="020B0503030403020204" pitchFamily="34" charset="0"/>
              </a:rPr>
              <a:t>colours</a:t>
            </a:r>
            <a:r>
              <a:rPr lang="en-US" dirty="0">
                <a:effectLst/>
                <a:latin typeface="Source Sans Pro" panose="020B0503030403020204" pitchFamily="34" charset="0"/>
                <a:ea typeface="Source Sans Pro" panose="020B0503030403020204" pitchFamily="34" charset="0"/>
              </a:rPr>
              <a:t>, spacing) to</a:t>
            </a:r>
            <a:br>
              <a:rPr lang="en-US" dirty="0">
                <a:effectLst/>
                <a:latin typeface="Source Sans Pro" panose="020B0503030403020204" pitchFamily="34" charset="0"/>
                <a:ea typeface="Source Sans Pro" panose="020B0503030403020204" pitchFamily="34" charset="0"/>
              </a:rPr>
            </a:br>
            <a:r>
              <a:rPr lang="en-US" dirty="0">
                <a:effectLst/>
                <a:latin typeface="Source Sans Pro" panose="020B0503030403020204" pitchFamily="34" charset="0"/>
                <a:ea typeface="Source Sans Pro" panose="020B0503030403020204" pitchFamily="34" charset="0"/>
              </a:rPr>
              <a:t>web documents, which</a:t>
            </a:r>
            <a:br>
              <a:rPr lang="en-US" dirty="0">
                <a:effectLst/>
                <a:latin typeface="Source Sans Pro" panose="020B0503030403020204" pitchFamily="34" charset="0"/>
                <a:ea typeface="Source Sans Pro" panose="020B0503030403020204" pitchFamily="34" charset="0"/>
              </a:rPr>
            </a:br>
            <a:r>
              <a:rPr lang="en-US" dirty="0">
                <a:effectLst/>
                <a:latin typeface="Source Sans Pro" panose="020B0503030403020204" pitchFamily="34" charset="0"/>
                <a:ea typeface="Source Sans Pro" panose="020B0503030403020204" pitchFamily="34" charset="0"/>
              </a:rPr>
              <a:t>is independent of the content. CSS enable different style elements to be controlled across an entire site or sections of a site. Style elements that are commonly controlled include typography, background </a:t>
            </a:r>
            <a:r>
              <a:rPr lang="en-US" dirty="0" err="1">
                <a:effectLst/>
                <a:latin typeface="Source Sans Pro" panose="020B0503030403020204" pitchFamily="34" charset="0"/>
                <a:ea typeface="Source Sans Pro" panose="020B0503030403020204" pitchFamily="34" charset="0"/>
              </a:rPr>
              <a:t>colour</a:t>
            </a:r>
            <a:r>
              <a:rPr lang="en-US" dirty="0">
                <a:effectLst/>
                <a:latin typeface="Source Sans Pro" panose="020B0503030403020204" pitchFamily="34" charset="0"/>
                <a:ea typeface="Source Sans Pro" panose="020B0503030403020204" pitchFamily="34" charset="0"/>
              </a:rPr>
              <a:t> and images, and borders and margins. Responsive website design (RWD) for desktop and mobile can also be supported. </a:t>
            </a:r>
            <a:endParaRPr lang="en-US" dirty="0">
              <a:latin typeface="Source Sans Pro" panose="020B0503030403020204" pitchFamily="34" charset="0"/>
              <a:ea typeface="Source Sans Pro" panose="020B0503030403020204" pitchFamily="34" charset="0"/>
            </a:endParaRPr>
          </a:p>
          <a:p>
            <a:r>
              <a:rPr lang="en-US" b="1" dirty="0">
                <a:solidFill>
                  <a:srgbClr val="007FFF"/>
                </a:solidFill>
                <a:effectLst/>
                <a:latin typeface="Source Sans Pro" panose="020B0503030403020204" pitchFamily="34" charset="0"/>
                <a:ea typeface="Source Sans Pro" panose="020B0503030403020204" pitchFamily="34" charset="0"/>
              </a:rPr>
              <a:t>Metadata </a:t>
            </a:r>
            <a:endParaRPr lang="en-US" dirty="0">
              <a:latin typeface="Source Sans Pro" panose="020B0503030403020204" pitchFamily="34" charset="0"/>
              <a:ea typeface="Source Sans Pro" panose="020B0503030403020204" pitchFamily="34" charset="0"/>
            </a:endParaRPr>
          </a:p>
          <a:p>
            <a:r>
              <a:rPr lang="en-US" dirty="0">
                <a:effectLst/>
                <a:latin typeface="Source Sans Pro" panose="020B0503030403020204" pitchFamily="34" charset="0"/>
                <a:ea typeface="Source Sans Pro" panose="020B0503030403020204" pitchFamily="34" charset="0"/>
              </a:rPr>
              <a:t>Literally, data about data – a format describing the structure and content of data. </a:t>
            </a:r>
            <a:endParaRPr lang="en-US" dirty="0">
              <a:latin typeface="Source Sans Pro" panose="020B0503030403020204" pitchFamily="34" charset="0"/>
              <a:ea typeface="Source Sans Pro" panose="020B0503030403020204" pitchFamily="34" charset="0"/>
            </a:endParaRPr>
          </a:p>
          <a:p>
            <a:r>
              <a:rPr lang="en-US" b="1" dirty="0">
                <a:solidFill>
                  <a:srgbClr val="007FFF"/>
                </a:solidFill>
                <a:effectLst/>
                <a:latin typeface="Source Sans Pro" panose="020B0503030403020204" pitchFamily="34" charset="0"/>
                <a:ea typeface="Source Sans Pro" panose="020B0503030403020204" pitchFamily="34" charset="0"/>
              </a:rPr>
              <a:t>XML (</a:t>
            </a:r>
            <a:r>
              <a:rPr lang="en-US" b="1" dirty="0" err="1">
                <a:solidFill>
                  <a:srgbClr val="007FFF"/>
                </a:solidFill>
                <a:effectLst/>
                <a:latin typeface="Source Sans Pro" panose="020B0503030403020204" pitchFamily="34" charset="0"/>
                <a:ea typeface="Source Sans Pro" panose="020B0503030403020204" pitchFamily="34" charset="0"/>
              </a:rPr>
              <a:t>eXtensible</a:t>
            </a:r>
            <a:r>
              <a:rPr lang="en-US" b="1" dirty="0">
                <a:solidFill>
                  <a:srgbClr val="007FFF"/>
                </a:solidFill>
                <a:effectLst/>
                <a:latin typeface="Source Sans Pro" panose="020B0503030403020204" pitchFamily="34" charset="0"/>
                <a:ea typeface="Source Sans Pro" panose="020B0503030403020204" pitchFamily="34" charset="0"/>
              </a:rPr>
              <a:t> Markup Language)</a:t>
            </a:r>
            <a:br>
              <a:rPr lang="en-US" b="1" dirty="0">
                <a:solidFill>
                  <a:srgbClr val="007FFF"/>
                </a:solidFill>
                <a:effectLst/>
                <a:latin typeface="Source Sans Pro" panose="020B0503030403020204" pitchFamily="34" charset="0"/>
                <a:ea typeface="Source Sans Pro" panose="020B0503030403020204" pitchFamily="34" charset="0"/>
              </a:rPr>
            </a:br>
            <a:r>
              <a:rPr lang="en-US" dirty="0">
                <a:effectLst/>
                <a:latin typeface="Source Sans Pro" panose="020B0503030403020204" pitchFamily="34" charset="0"/>
                <a:ea typeface="Source Sans Pro" panose="020B0503030403020204" pitchFamily="34" charset="0"/>
              </a:rPr>
              <a:t>A standard for transferring structured data that, unlike HTML, is purely presentational. </a:t>
            </a:r>
            <a:endParaRPr lang="en-US"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568379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EC2D8B-8789-16C0-3427-2EEF301851C8}"/>
              </a:ext>
            </a:extLst>
          </p:cNvPr>
          <p:cNvSpPr>
            <a:spLocks noGrp="1"/>
          </p:cNvSpPr>
          <p:nvPr>
            <p:ph type="title"/>
          </p:nvPr>
        </p:nvSpPr>
        <p:spPr/>
        <p:txBody>
          <a:bodyPr>
            <a:normAutofit/>
          </a:bodyPr>
          <a:lstStyle/>
          <a:p>
            <a:r>
              <a:rPr lang="en-US"/>
              <a:t>Basic concepts in </a:t>
            </a:r>
            <a:r>
              <a:rPr lang="en-VN"/>
              <a:t>cyber security</a:t>
            </a:r>
          </a:p>
        </p:txBody>
      </p:sp>
      <p:sp>
        <p:nvSpPr>
          <p:cNvPr id="6" name="Rectangle 5">
            <a:extLst>
              <a:ext uri="{FF2B5EF4-FFF2-40B4-BE49-F238E27FC236}">
                <a16:creationId xmlns:a16="http://schemas.microsoft.com/office/drawing/2014/main" id="{B9614897-A136-B663-DB44-A4889D89B84F}"/>
              </a:ext>
            </a:extLst>
          </p:cNvPr>
          <p:cNvSpPr/>
          <p:nvPr/>
        </p:nvSpPr>
        <p:spPr>
          <a:xfrm>
            <a:off x="1341755" y="1628800"/>
            <a:ext cx="10226853" cy="4524315"/>
          </a:xfrm>
          <a:prstGeom prst="rect">
            <a:avLst/>
          </a:prstGeom>
        </p:spPr>
        <p:txBody>
          <a:bodyPr wrap="square">
            <a:spAutoFit/>
          </a:bodyPr>
          <a:lstStyle/>
          <a:p>
            <a:r>
              <a:rPr lang="en-US" b="1" dirty="0">
                <a:solidFill>
                  <a:srgbClr val="007FFF"/>
                </a:solidFill>
                <a:effectLst/>
                <a:latin typeface="Source Sans Pro" panose="020B0503030403020204" pitchFamily="34" charset="0"/>
                <a:ea typeface="Source Sans Pro" panose="020B0503030403020204" pitchFamily="34" charset="0"/>
              </a:rPr>
              <a:t>Phishing </a:t>
            </a:r>
            <a:endParaRPr lang="en-US" dirty="0">
              <a:latin typeface="Source Sans Pro" panose="020B0503030403020204" pitchFamily="34" charset="0"/>
              <a:ea typeface="Source Sans Pro" panose="020B0503030403020204" pitchFamily="34" charset="0"/>
            </a:endParaRPr>
          </a:p>
          <a:p>
            <a:r>
              <a:rPr lang="en-US" dirty="0">
                <a:effectLst/>
                <a:latin typeface="Source Sans Pro" panose="020B0503030403020204" pitchFamily="34" charset="0"/>
                <a:ea typeface="Source Sans Pro" panose="020B0503030403020204" pitchFamily="34" charset="0"/>
              </a:rPr>
              <a:t>(Pronounced ‘fishing’)</a:t>
            </a:r>
            <a:br>
              <a:rPr lang="en-US" dirty="0">
                <a:effectLst/>
                <a:latin typeface="Source Sans Pro" panose="020B0503030403020204" pitchFamily="34" charset="0"/>
                <a:ea typeface="Source Sans Pro" panose="020B0503030403020204" pitchFamily="34" charset="0"/>
              </a:rPr>
            </a:br>
            <a:r>
              <a:rPr lang="en-US" dirty="0">
                <a:effectLst/>
                <a:latin typeface="Source Sans Pro" panose="020B0503030403020204" pitchFamily="34" charset="0"/>
                <a:ea typeface="Source Sans Pro" panose="020B0503030403020204" pitchFamily="34" charset="0"/>
              </a:rPr>
              <a:t>is a </a:t>
            </a:r>
            <a:r>
              <a:rPr lang="en-US" dirty="0" err="1">
                <a:effectLst/>
                <a:latin typeface="Source Sans Pro" panose="020B0503030403020204" pitchFamily="34" charset="0"/>
                <a:ea typeface="Source Sans Pro" panose="020B0503030403020204" pitchFamily="34" charset="0"/>
              </a:rPr>
              <a:t>specialised</a:t>
            </a:r>
            <a:r>
              <a:rPr lang="en-US" dirty="0">
                <a:effectLst/>
                <a:latin typeface="Source Sans Pro" panose="020B0503030403020204" pitchFamily="34" charset="0"/>
                <a:ea typeface="Source Sans Pro" panose="020B0503030403020204" pitchFamily="34" charset="0"/>
              </a:rPr>
              <a:t> form of online identity theft. The most common form of ‘phishing’ is where a spam email is sent out purporting to be from an </a:t>
            </a:r>
            <a:r>
              <a:rPr lang="en-US" dirty="0" err="1">
                <a:effectLst/>
                <a:latin typeface="Source Sans Pro" panose="020B0503030403020204" pitchFamily="34" charset="0"/>
                <a:ea typeface="Source Sans Pro" panose="020B0503030403020204" pitchFamily="34" charset="0"/>
              </a:rPr>
              <a:t>organisation</a:t>
            </a:r>
            <a:r>
              <a:rPr lang="en-US" dirty="0">
                <a:effectLst/>
                <a:latin typeface="Source Sans Pro" panose="020B0503030403020204" pitchFamily="34" charset="0"/>
                <a:ea typeface="Source Sans Pro" panose="020B0503030403020204" pitchFamily="34" charset="0"/>
              </a:rPr>
              <a:t> such as a bank or payment service. </a:t>
            </a:r>
            <a:endParaRPr lang="en-US" dirty="0">
              <a:latin typeface="Source Sans Pro" panose="020B0503030403020204" pitchFamily="34" charset="0"/>
              <a:ea typeface="Source Sans Pro" panose="020B0503030403020204" pitchFamily="34" charset="0"/>
            </a:endParaRPr>
          </a:p>
          <a:p>
            <a:r>
              <a:rPr lang="en-US" b="1" dirty="0">
                <a:solidFill>
                  <a:srgbClr val="007FFF"/>
                </a:solidFill>
                <a:effectLst/>
                <a:latin typeface="Source Sans Pro" panose="020B0503030403020204" pitchFamily="34" charset="0"/>
                <a:ea typeface="Source Sans Pro" panose="020B0503030403020204" pitchFamily="34" charset="0"/>
              </a:rPr>
              <a:t>Denial-of-service attack</a:t>
            </a:r>
            <a:br>
              <a:rPr lang="en-US" b="1" dirty="0">
                <a:solidFill>
                  <a:srgbClr val="007FFF"/>
                </a:solidFill>
                <a:effectLst/>
                <a:latin typeface="Source Sans Pro" panose="020B0503030403020204" pitchFamily="34" charset="0"/>
                <a:ea typeface="Source Sans Pro" panose="020B0503030403020204" pitchFamily="34" charset="0"/>
              </a:rPr>
            </a:br>
            <a:r>
              <a:rPr lang="en-US" dirty="0">
                <a:effectLst/>
                <a:latin typeface="Source Sans Pro" panose="020B0503030403020204" pitchFamily="34" charset="0"/>
                <a:ea typeface="Source Sans Pro" panose="020B0503030403020204" pitchFamily="34" charset="0"/>
              </a:rPr>
              <a:t>Also known as a distributed denial-of- service (DDoS) attack, this involves a hacker group taking control of many ‘zombie’ computers attached to the internet whose security has been compromised.</a:t>
            </a:r>
            <a:br>
              <a:rPr lang="en-US" dirty="0">
                <a:effectLst/>
                <a:latin typeface="Source Sans Pro" panose="020B0503030403020204" pitchFamily="34" charset="0"/>
                <a:ea typeface="Source Sans Pro" panose="020B0503030403020204" pitchFamily="34" charset="0"/>
              </a:rPr>
            </a:br>
            <a:r>
              <a:rPr lang="en-US" dirty="0">
                <a:effectLst/>
                <a:latin typeface="Source Sans Pro" panose="020B0503030403020204" pitchFamily="34" charset="0"/>
                <a:ea typeface="Source Sans Pro" panose="020B0503030403020204" pitchFamily="34" charset="0"/>
              </a:rPr>
              <a:t>This ‘</a:t>
            </a:r>
            <a:r>
              <a:rPr lang="en-US" b="1" dirty="0">
                <a:solidFill>
                  <a:srgbClr val="007FFF"/>
                </a:solidFill>
                <a:effectLst/>
                <a:latin typeface="Source Sans Pro" panose="020B0503030403020204" pitchFamily="34" charset="0"/>
                <a:ea typeface="Source Sans Pro" panose="020B0503030403020204" pitchFamily="34" charset="0"/>
              </a:rPr>
              <a:t>botnet</a:t>
            </a:r>
            <a:r>
              <a:rPr lang="en-US" dirty="0">
                <a:effectLst/>
                <a:latin typeface="Source Sans Pro" panose="020B0503030403020204" pitchFamily="34" charset="0"/>
                <a:ea typeface="Source Sans Pro" panose="020B0503030403020204" pitchFamily="34" charset="0"/>
              </a:rPr>
              <a:t>’ is then used to make many requests to a target server, so overloading it and preventing access to other visitors. </a:t>
            </a:r>
            <a:endParaRPr lang="en-US" dirty="0">
              <a:latin typeface="Source Sans Pro" panose="020B0503030403020204" pitchFamily="34" charset="0"/>
              <a:ea typeface="Source Sans Pro" panose="020B0503030403020204" pitchFamily="34" charset="0"/>
            </a:endParaRPr>
          </a:p>
          <a:p>
            <a:r>
              <a:rPr lang="en-US" b="1" dirty="0">
                <a:solidFill>
                  <a:srgbClr val="007FFF"/>
                </a:solidFill>
                <a:effectLst/>
                <a:latin typeface="Source Sans Pro" panose="020B0503030403020204" pitchFamily="34" charset="0"/>
                <a:ea typeface="Source Sans Pro" panose="020B0503030403020204" pitchFamily="34" charset="0"/>
              </a:rPr>
              <a:t>Botnet </a:t>
            </a:r>
            <a:endParaRPr lang="en-US" dirty="0">
              <a:latin typeface="Source Sans Pro" panose="020B0503030403020204" pitchFamily="34" charset="0"/>
              <a:ea typeface="Source Sans Pro" panose="020B0503030403020204" pitchFamily="34" charset="0"/>
            </a:endParaRPr>
          </a:p>
          <a:p>
            <a:r>
              <a:rPr lang="en-US" dirty="0">
                <a:effectLst/>
                <a:latin typeface="Source Sans Pro" panose="020B0503030403020204" pitchFamily="34" charset="0"/>
                <a:ea typeface="Source Sans Pro" panose="020B0503030403020204" pitchFamily="34" charset="0"/>
              </a:rPr>
              <a:t>Independent computers, connected to the internet, are used together, typically for malicious purposes through controlling software. </a:t>
            </a:r>
            <a:endParaRPr lang="en-US" dirty="0">
              <a:latin typeface="Source Sans Pro" panose="020B0503030403020204" pitchFamily="34" charset="0"/>
              <a:ea typeface="Source Sans Pro" panose="020B0503030403020204" pitchFamily="34" charset="0"/>
            </a:endParaRPr>
          </a:p>
          <a:p>
            <a:r>
              <a:rPr lang="en-US" dirty="0">
                <a:effectLst/>
                <a:latin typeface="Source Sans Pro" panose="020B0503030403020204" pitchFamily="34" charset="0"/>
                <a:ea typeface="Source Sans Pro" panose="020B0503030403020204" pitchFamily="34" charset="0"/>
              </a:rPr>
              <a:t>For example, they may be used to send out spam or for a denial- of-service attack where they repeatedly access a server to degrade its software. Computers are often infected</a:t>
            </a:r>
            <a:r>
              <a:rPr lang="en-US" dirty="0">
                <a:latin typeface="Source Sans Pro" panose="020B0503030403020204" pitchFamily="34" charset="0"/>
                <a:ea typeface="Source Sans Pro" panose="020B0503030403020204" pitchFamily="34" charset="0"/>
              </a:rPr>
              <a:t> </a:t>
            </a:r>
            <a:r>
              <a:rPr lang="en-US" dirty="0" err="1">
                <a:effectLst/>
                <a:latin typeface="Source Sans Pro" panose="020B0503030403020204" pitchFamily="34" charset="0"/>
                <a:ea typeface="Source Sans Pro" panose="020B0503030403020204" pitchFamily="34" charset="0"/>
              </a:rPr>
              <a:t>nitially</a:t>
            </a:r>
            <a:r>
              <a:rPr lang="en-US" dirty="0">
                <a:effectLst/>
                <a:latin typeface="Source Sans Pro" panose="020B0503030403020204" pitchFamily="34" charset="0"/>
                <a:ea typeface="Source Sans Pro" panose="020B0503030403020204" pitchFamily="34" charset="0"/>
              </a:rPr>
              <a:t> through a virus when effective antivirus measures are not in place. </a:t>
            </a:r>
            <a:endParaRPr lang="en-US" dirty="0">
              <a:latin typeface="Source Sans Pro" panose="020B0503030403020204" pitchFamily="34" charset="0"/>
              <a:ea typeface="Source Sans Pro" panose="020B0503030403020204" pitchFamily="34" charset="0"/>
            </a:endParaRPr>
          </a:p>
          <a:p>
            <a:endParaRPr lang="en-US"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897411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EC2D8B-8789-16C0-3427-2EEF301851C8}"/>
              </a:ext>
            </a:extLst>
          </p:cNvPr>
          <p:cNvSpPr>
            <a:spLocks noGrp="1"/>
          </p:cNvSpPr>
          <p:nvPr>
            <p:ph type="title"/>
          </p:nvPr>
        </p:nvSpPr>
        <p:spPr/>
        <p:txBody>
          <a:bodyPr>
            <a:normAutofit/>
          </a:bodyPr>
          <a:lstStyle/>
          <a:p>
            <a:r>
              <a:rPr lang="en-US"/>
              <a:t>Basic concepts in blockchain</a:t>
            </a:r>
          </a:p>
        </p:txBody>
      </p:sp>
      <p:sp>
        <p:nvSpPr>
          <p:cNvPr id="5" name="Content Placeholder 4">
            <a:extLst>
              <a:ext uri="{FF2B5EF4-FFF2-40B4-BE49-F238E27FC236}">
                <a16:creationId xmlns:a16="http://schemas.microsoft.com/office/drawing/2014/main" id="{739DD1CA-E77B-5AAD-00D6-D424A4ADE1AB}"/>
              </a:ext>
            </a:extLst>
          </p:cNvPr>
          <p:cNvSpPr>
            <a:spLocks noGrp="1"/>
          </p:cNvSpPr>
          <p:nvPr>
            <p:ph idx="1"/>
          </p:nvPr>
        </p:nvSpPr>
        <p:spPr/>
        <p:txBody>
          <a:bodyPr/>
          <a:lstStyle/>
          <a:p>
            <a:r>
              <a:rPr lang="en-US" sz="2000" b="1" dirty="0">
                <a:solidFill>
                  <a:srgbClr val="007FFF"/>
                </a:solidFill>
                <a:effectLst/>
              </a:rPr>
              <a:t>Blockchain technology </a:t>
            </a:r>
            <a:endParaRPr lang="en-US" sz="2000" dirty="0"/>
          </a:p>
          <a:p>
            <a:pPr marL="0" indent="0">
              <a:buNone/>
            </a:pPr>
            <a:r>
              <a:rPr lang="en-US" sz="2000" dirty="0">
                <a:effectLst/>
              </a:rPr>
              <a:t>A distributed ledger comprising batches of encrypted transaction records called blocks, which can be secured over a peer-to-peer network such as the internet. The system is secure and transaction history can’t be modified to provide an audit trail. </a:t>
            </a:r>
            <a:endParaRPr lang="en-US" sz="2000" dirty="0"/>
          </a:p>
          <a:p>
            <a:r>
              <a:rPr lang="en-US" sz="2000" b="1" dirty="0">
                <a:solidFill>
                  <a:srgbClr val="007FFF"/>
                </a:solidFill>
                <a:effectLst/>
              </a:rPr>
              <a:t>Digital currency or cryptocurrency</a:t>
            </a:r>
          </a:p>
          <a:p>
            <a:pPr marL="0" indent="0">
              <a:buNone/>
            </a:pPr>
            <a:r>
              <a:rPr lang="en-US" sz="2000" dirty="0">
                <a:effectLst/>
              </a:rPr>
              <a:t>A digital or virtual currency that is secured by cryptography, which makes it extremely difficult to counterfeit or double-spend. Many cryptocurrencies are </a:t>
            </a:r>
            <a:r>
              <a:rPr lang="en-US" sz="2000" dirty="0" err="1">
                <a:effectLst/>
              </a:rPr>
              <a:t>decentralised</a:t>
            </a:r>
            <a:r>
              <a:rPr lang="en-US" sz="2000" dirty="0">
                <a:effectLst/>
              </a:rPr>
              <a:t> networks based on blockchain technology. </a:t>
            </a:r>
            <a:endParaRPr lang="en-US" sz="2000" dirty="0"/>
          </a:p>
        </p:txBody>
      </p:sp>
    </p:spTree>
    <p:extLst>
      <p:ext uri="{BB962C8B-B14F-4D97-AF65-F5344CB8AC3E}">
        <p14:creationId xmlns:p14="http://schemas.microsoft.com/office/powerpoint/2010/main" val="18809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F5452B-E7E7-EFC3-624A-2301F6DFAB51}"/>
              </a:ext>
            </a:extLst>
          </p:cNvPr>
          <p:cNvSpPr>
            <a:spLocks noGrp="1"/>
          </p:cNvSpPr>
          <p:nvPr>
            <p:ph type="title"/>
          </p:nvPr>
        </p:nvSpPr>
        <p:spPr>
          <a:xfrm>
            <a:off x="1127448" y="188640"/>
            <a:ext cx="10729907" cy="1054972"/>
          </a:xfrm>
        </p:spPr>
        <p:txBody>
          <a:bodyPr>
            <a:normAutofit/>
          </a:bodyPr>
          <a:lstStyle/>
          <a:p>
            <a:r>
              <a:rPr lang="en-US" sz="4000"/>
              <a:t>Technological forces: </a:t>
            </a:r>
            <a:r>
              <a:rPr lang="en-US" sz="3200" b="0" dirty="0">
                <a:effectLst/>
                <a:latin typeface="HelveticaNeueLTW1G"/>
              </a:rPr>
              <a:t>Selecting a </a:t>
            </a:r>
            <a:r>
              <a:rPr lang="en-US" sz="3200" b="0" dirty="0" err="1">
                <a:effectLst/>
                <a:latin typeface="HelveticaNeueLTW1G"/>
              </a:rPr>
              <a:t>martech</a:t>
            </a:r>
            <a:r>
              <a:rPr lang="en-US" sz="3200" b="0" dirty="0">
                <a:effectLst/>
                <a:latin typeface="HelveticaNeueLTW1G"/>
              </a:rPr>
              <a:t> stack</a:t>
            </a:r>
            <a:endParaRPr lang="en-VN" b="0"/>
          </a:p>
        </p:txBody>
      </p:sp>
      <p:pic>
        <p:nvPicPr>
          <p:cNvPr id="6" name="Picture 5" descr="A screenshot of a chart&#10;&#10;Description automatically generated">
            <a:extLst>
              <a:ext uri="{FF2B5EF4-FFF2-40B4-BE49-F238E27FC236}">
                <a16:creationId xmlns:a16="http://schemas.microsoft.com/office/drawing/2014/main" id="{221B0E15-69E4-AC2A-5A8E-03E56D741B47}"/>
              </a:ext>
            </a:extLst>
          </p:cNvPr>
          <p:cNvPicPr>
            <a:picLocks noChangeAspect="1"/>
          </p:cNvPicPr>
          <p:nvPr/>
        </p:nvPicPr>
        <p:blipFill rotWithShape="1">
          <a:blip r:embed="rId3">
            <a:extLst>
              <a:ext uri="{28A0092B-C50C-407E-A947-70E740481C1C}">
                <a14:useLocalDpi xmlns:a14="http://schemas.microsoft.com/office/drawing/2010/main" val="0"/>
              </a:ext>
            </a:extLst>
          </a:blip>
          <a:srcRect l="30102" t="10906" r="6898" b="1234"/>
          <a:stretch/>
        </p:blipFill>
        <p:spPr>
          <a:xfrm>
            <a:off x="4007768" y="1394306"/>
            <a:ext cx="5884734" cy="5330136"/>
          </a:xfrm>
          <a:prstGeom prst="rect">
            <a:avLst/>
          </a:prstGeom>
        </p:spPr>
      </p:pic>
    </p:spTree>
    <p:extLst>
      <p:ext uri="{BB962C8B-B14F-4D97-AF65-F5344CB8AC3E}">
        <p14:creationId xmlns:p14="http://schemas.microsoft.com/office/powerpoint/2010/main" val="1216769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A24907-73A7-F5A8-A73D-08BB1246483E}"/>
              </a:ext>
            </a:extLst>
          </p:cNvPr>
          <p:cNvSpPr/>
          <p:nvPr/>
        </p:nvSpPr>
        <p:spPr>
          <a:xfrm>
            <a:off x="1363677" y="1479765"/>
            <a:ext cx="10493678" cy="4558364"/>
          </a:xfrm>
          <a:prstGeom prst="rect">
            <a:avLst/>
          </a:prstGeom>
        </p:spPr>
        <p:txBody>
          <a:bodyPr wrap="square">
            <a:spAutoFit/>
          </a:bodyPr>
          <a:lstStyle/>
          <a:p>
            <a:pPr>
              <a:lnSpc>
                <a:spcPct val="150000"/>
              </a:lnSpc>
            </a:pPr>
            <a:r>
              <a:rPr lang="en-US" sz="2800" b="1" dirty="0">
                <a:effectLst/>
                <a:latin typeface="Source Sans Pro" panose="020B0503030403020204" pitchFamily="34" charset="0"/>
                <a:ea typeface="Source Sans Pro" panose="020B0503030403020204" pitchFamily="34" charset="0"/>
              </a:rPr>
              <a:t>Potential common problems include: </a:t>
            </a:r>
            <a:endParaRPr lang="en-US" sz="3200" b="1" dirty="0">
              <a:latin typeface="Source Sans Pro" panose="020B0503030403020204" pitchFamily="34" charset="0"/>
              <a:ea typeface="Source Sans Pro" panose="020B0503030403020204" pitchFamily="34" charset="0"/>
            </a:endParaRPr>
          </a:p>
          <a:p>
            <a:pPr marL="342900" indent="-342900" fontAlgn="auto">
              <a:lnSpc>
                <a:spcPct val="150000"/>
              </a:lnSpc>
              <a:buFont typeface="Wingdings" pitchFamily="2" charset="2"/>
              <a:buChar char="ü"/>
            </a:pPr>
            <a:r>
              <a:rPr lang="en-US" sz="2400" dirty="0">
                <a:effectLst/>
                <a:latin typeface="Source Sans Pro" panose="020B0503030403020204" pitchFamily="34" charset="0"/>
                <a:ea typeface="Source Sans Pro" panose="020B0503030403020204" pitchFamily="34" charset="0"/>
              </a:rPr>
              <a:t>No long-term plan for </a:t>
            </a:r>
            <a:r>
              <a:rPr lang="en-US" sz="2400" dirty="0" err="1">
                <a:effectLst/>
                <a:latin typeface="Source Sans Pro" panose="020B0503030403020204" pitchFamily="34" charset="0"/>
                <a:ea typeface="Source Sans Pro" panose="020B0503030403020204" pitchFamily="34" charset="0"/>
              </a:rPr>
              <a:t>martech</a:t>
            </a:r>
            <a:r>
              <a:rPr lang="en-US" sz="2400" dirty="0">
                <a:effectLst/>
                <a:latin typeface="Source Sans Pro" panose="020B0503030403020204" pitchFamily="34" charset="0"/>
                <a:ea typeface="Source Sans Pro" panose="020B0503030403020204" pitchFamily="34" charset="0"/>
              </a:rPr>
              <a:t>. </a:t>
            </a:r>
          </a:p>
          <a:p>
            <a:pPr marL="342900" indent="-342900" fontAlgn="auto">
              <a:lnSpc>
                <a:spcPct val="150000"/>
              </a:lnSpc>
              <a:buFont typeface="Wingdings" pitchFamily="2" charset="2"/>
              <a:buChar char="ü"/>
            </a:pPr>
            <a:r>
              <a:rPr lang="en-US" sz="2400" dirty="0">
                <a:effectLst/>
                <a:latin typeface="Source Sans Pro" panose="020B0503030403020204" pitchFamily="34" charset="0"/>
                <a:ea typeface="Source Sans Pro" panose="020B0503030403020204" pitchFamily="34" charset="0"/>
              </a:rPr>
              <a:t>Insufficient </a:t>
            </a:r>
            <a:r>
              <a:rPr lang="en-US" sz="2400" dirty="0" err="1">
                <a:effectLst/>
                <a:latin typeface="Source Sans Pro" panose="020B0503030403020204" pitchFamily="34" charset="0"/>
                <a:ea typeface="Source Sans Pro" panose="020B0503030403020204" pitchFamily="34" charset="0"/>
              </a:rPr>
              <a:t>rigour</a:t>
            </a:r>
            <a:r>
              <a:rPr lang="en-US" sz="2400" dirty="0">
                <a:effectLst/>
                <a:latin typeface="Source Sans Pro" panose="020B0503030403020204" pitchFamily="34" charset="0"/>
                <a:ea typeface="Source Sans Pro" panose="020B0503030403020204" pitchFamily="34" charset="0"/>
              </a:rPr>
              <a:t> when evaluating </a:t>
            </a:r>
            <a:r>
              <a:rPr lang="en-US" sz="2400" dirty="0" err="1">
                <a:effectLst/>
                <a:latin typeface="Source Sans Pro" panose="020B0503030403020204" pitchFamily="34" charset="0"/>
                <a:ea typeface="Source Sans Pro" panose="020B0503030403020204" pitchFamily="34" charset="0"/>
              </a:rPr>
              <a:t>martech</a:t>
            </a:r>
            <a:r>
              <a:rPr lang="en-US" sz="2400" dirty="0">
                <a:effectLst/>
                <a:latin typeface="Source Sans Pro" panose="020B0503030403020204" pitchFamily="34" charset="0"/>
                <a:ea typeface="Source Sans Pro" panose="020B0503030403020204" pitchFamily="34" charset="0"/>
              </a:rPr>
              <a:t>.</a:t>
            </a:r>
          </a:p>
          <a:p>
            <a:pPr marL="342900" indent="-342900" fontAlgn="auto">
              <a:lnSpc>
                <a:spcPct val="150000"/>
              </a:lnSpc>
              <a:buFont typeface="Wingdings" pitchFamily="2" charset="2"/>
              <a:buChar char="ü"/>
            </a:pPr>
            <a:r>
              <a:rPr lang="en-US" sz="2400" dirty="0">
                <a:effectLst/>
                <a:latin typeface="Source Sans Pro" panose="020B0503030403020204" pitchFamily="34" charset="0"/>
                <a:ea typeface="Source Sans Pro" panose="020B0503030403020204" pitchFamily="34" charset="0"/>
              </a:rPr>
              <a:t>Technology solutions from different vendors aren’t integrated. </a:t>
            </a:r>
            <a:endParaRPr lang="en-US" sz="2400" dirty="0">
              <a:latin typeface="Source Sans Pro" panose="020B0503030403020204" pitchFamily="34" charset="0"/>
              <a:ea typeface="Source Sans Pro" panose="020B0503030403020204" pitchFamily="34" charset="0"/>
            </a:endParaRPr>
          </a:p>
          <a:p>
            <a:pPr marL="342900" indent="-342900" fontAlgn="auto">
              <a:lnSpc>
                <a:spcPct val="150000"/>
              </a:lnSpc>
              <a:buFont typeface="Wingdings" pitchFamily="2" charset="2"/>
              <a:buChar char="ü"/>
            </a:pPr>
            <a:r>
              <a:rPr lang="en-US" sz="2400" dirty="0">
                <a:effectLst/>
                <a:latin typeface="Source Sans Pro" panose="020B0503030403020204" pitchFamily="34" charset="0"/>
                <a:ea typeface="Source Sans Pro" panose="020B0503030403020204" pitchFamily="34" charset="0"/>
              </a:rPr>
              <a:t>Data are inconsistent. </a:t>
            </a:r>
            <a:endParaRPr lang="en-US" sz="2400" dirty="0">
              <a:latin typeface="Source Sans Pro" panose="020B0503030403020204" pitchFamily="34" charset="0"/>
              <a:ea typeface="Source Sans Pro" panose="020B0503030403020204" pitchFamily="34" charset="0"/>
            </a:endParaRPr>
          </a:p>
          <a:p>
            <a:pPr marL="342900" indent="-342900" fontAlgn="auto">
              <a:lnSpc>
                <a:spcPct val="150000"/>
              </a:lnSpc>
              <a:buFont typeface="Wingdings" pitchFamily="2" charset="2"/>
              <a:buChar char="ü"/>
            </a:pPr>
            <a:r>
              <a:rPr lang="en-US" sz="2400" dirty="0">
                <a:effectLst/>
                <a:latin typeface="Source Sans Pro" panose="020B0503030403020204" pitchFamily="34" charset="0"/>
                <a:ea typeface="Source Sans Pro" panose="020B0503030403020204" pitchFamily="34" charset="0"/>
              </a:rPr>
              <a:t> Customer journeys can’t be tracked across channels. New </a:t>
            </a:r>
            <a:r>
              <a:rPr lang="en-US" sz="2400" dirty="0" err="1">
                <a:effectLst/>
                <a:latin typeface="Source Sans Pro" panose="020B0503030403020204" pitchFamily="34" charset="0"/>
                <a:ea typeface="Source Sans Pro" panose="020B0503030403020204" pitchFamily="34" charset="0"/>
              </a:rPr>
              <a:t>martech</a:t>
            </a:r>
            <a:r>
              <a:rPr lang="en-US" sz="2400" dirty="0">
                <a:effectLst/>
                <a:latin typeface="Source Sans Pro" panose="020B0503030403020204" pitchFamily="34" charset="0"/>
                <a:ea typeface="Source Sans Pro" panose="020B0503030403020204" pitchFamily="34" charset="0"/>
              </a:rPr>
              <a:t> isn’t rolled out with sufficient updates to training and process. </a:t>
            </a:r>
          </a:p>
          <a:p>
            <a:pPr marL="342900" indent="-342900" fontAlgn="auto">
              <a:lnSpc>
                <a:spcPct val="150000"/>
              </a:lnSpc>
              <a:buFont typeface="Wingdings" pitchFamily="2" charset="2"/>
              <a:buChar char="ü"/>
            </a:pPr>
            <a:r>
              <a:rPr lang="en-US" sz="2400" dirty="0">
                <a:latin typeface="Source Sans Pro" panose="020B0503030403020204" pitchFamily="34" charset="0"/>
                <a:ea typeface="Source Sans Pro" panose="020B0503030403020204" pitchFamily="34" charset="0"/>
              </a:rPr>
              <a:t> </a:t>
            </a:r>
            <a:r>
              <a:rPr lang="en-US" sz="2400" dirty="0">
                <a:effectLst/>
                <a:latin typeface="Source Sans Pro" panose="020B0503030403020204" pitchFamily="34" charset="0"/>
                <a:ea typeface="Source Sans Pro" panose="020B0503030403020204" pitchFamily="34" charset="0"/>
              </a:rPr>
              <a:t>Return on marketing technology isn’t reviewed. </a:t>
            </a:r>
            <a:endParaRPr lang="en-US" sz="2800" dirty="0">
              <a:effectLst/>
              <a:latin typeface="Source Sans Pro" panose="020B0503030403020204" pitchFamily="34" charset="0"/>
              <a:ea typeface="Source Sans Pro" panose="020B0503030403020204" pitchFamily="34" charset="0"/>
            </a:endParaRPr>
          </a:p>
        </p:txBody>
      </p:sp>
      <p:sp>
        <p:nvSpPr>
          <p:cNvPr id="9" name="Title 3">
            <a:extLst>
              <a:ext uri="{FF2B5EF4-FFF2-40B4-BE49-F238E27FC236}">
                <a16:creationId xmlns:a16="http://schemas.microsoft.com/office/drawing/2014/main" id="{34B89BD7-1C3B-CB09-CCBB-F81A7B681737}"/>
              </a:ext>
            </a:extLst>
          </p:cNvPr>
          <p:cNvSpPr txBox="1">
            <a:spLocks/>
          </p:cNvSpPr>
          <p:nvPr/>
        </p:nvSpPr>
        <p:spPr>
          <a:xfrm>
            <a:off x="1080120" y="331913"/>
            <a:ext cx="10992544" cy="10549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rgbClr val="467A78"/>
                </a:solidFill>
                <a:latin typeface="Source Sans Pro" panose="020B0503030403020204" pitchFamily="34" charset="0"/>
                <a:ea typeface="Source Sans Pro" panose="020B0503030403020204" pitchFamily="34" charset="0"/>
                <a:cs typeface="Times New Roman" panose="02020603050405020304" pitchFamily="18" charset="0"/>
              </a:defRPr>
            </a:lvl1pPr>
          </a:lstStyle>
          <a:p>
            <a:r>
              <a:rPr lang="en-US"/>
              <a:t>Technological forces: </a:t>
            </a:r>
            <a:r>
              <a:rPr lang="en-US" sz="3200" b="0" dirty="0">
                <a:latin typeface="HelveticaNeueLTW1G"/>
              </a:rPr>
              <a:t>Selecting a </a:t>
            </a:r>
            <a:r>
              <a:rPr lang="en-US" sz="3200" b="0" dirty="0" err="1">
                <a:latin typeface="HelveticaNeueLTW1G"/>
              </a:rPr>
              <a:t>martech</a:t>
            </a:r>
            <a:r>
              <a:rPr lang="en-US" sz="3200" b="0" dirty="0">
                <a:latin typeface="HelveticaNeueLTW1G"/>
              </a:rPr>
              <a:t> stack (cont.)</a:t>
            </a:r>
            <a:endParaRPr lang="en-VN" sz="3200"/>
          </a:p>
        </p:txBody>
      </p:sp>
    </p:spTree>
    <p:extLst>
      <p:ext uri="{BB962C8B-B14F-4D97-AF65-F5344CB8AC3E}">
        <p14:creationId xmlns:p14="http://schemas.microsoft.com/office/powerpoint/2010/main" val="12116027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FC038101-B5A3-B3E3-6992-78241CFBFBB2}"/>
              </a:ext>
            </a:extLst>
          </p:cNvPr>
          <p:cNvSpPr txBox="1">
            <a:spLocks/>
          </p:cNvSpPr>
          <p:nvPr/>
        </p:nvSpPr>
        <p:spPr>
          <a:xfrm>
            <a:off x="1080120" y="331913"/>
            <a:ext cx="10992544" cy="10549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rgbClr val="467A78"/>
                </a:solidFill>
                <a:latin typeface="Source Sans Pro" panose="020B0503030403020204" pitchFamily="34" charset="0"/>
                <a:ea typeface="Source Sans Pro" panose="020B0503030403020204" pitchFamily="34" charset="0"/>
                <a:cs typeface="Times New Roman" panose="02020603050405020304" pitchFamily="18" charset="0"/>
              </a:defRPr>
            </a:lvl1pPr>
          </a:lstStyle>
          <a:p>
            <a:r>
              <a:rPr lang="en-US"/>
              <a:t>Technological forces: </a:t>
            </a:r>
            <a:r>
              <a:rPr lang="en-US" sz="3200" b="0" dirty="0">
                <a:latin typeface="HelveticaNeueLTW1G"/>
              </a:rPr>
              <a:t>Selecting a </a:t>
            </a:r>
            <a:r>
              <a:rPr lang="en-US" sz="3200" b="0" dirty="0" err="1">
                <a:latin typeface="HelveticaNeueLTW1G"/>
              </a:rPr>
              <a:t>martech</a:t>
            </a:r>
            <a:r>
              <a:rPr lang="en-US" sz="3200" b="0" dirty="0">
                <a:latin typeface="HelveticaNeueLTW1G"/>
              </a:rPr>
              <a:t> stack (cont.)</a:t>
            </a:r>
            <a:endParaRPr lang="en-VN" sz="3200"/>
          </a:p>
        </p:txBody>
      </p:sp>
      <p:sp>
        <p:nvSpPr>
          <p:cNvPr id="9" name="Content Placeholder 2">
            <a:extLst>
              <a:ext uri="{FF2B5EF4-FFF2-40B4-BE49-F238E27FC236}">
                <a16:creationId xmlns:a16="http://schemas.microsoft.com/office/drawing/2014/main" id="{FF93126C-4416-5199-C305-2F3B1869B8ED}"/>
              </a:ext>
            </a:extLst>
          </p:cNvPr>
          <p:cNvSpPr>
            <a:spLocks noGrp="1"/>
          </p:cNvSpPr>
          <p:nvPr>
            <p:ph idx="1"/>
          </p:nvPr>
        </p:nvSpPr>
        <p:spPr>
          <a:xfrm>
            <a:off x="1295246" y="1589315"/>
            <a:ext cx="10562291" cy="4933705"/>
          </a:xfrm>
        </p:spPr>
        <p:txBody>
          <a:bodyPr>
            <a:normAutofit lnSpcReduction="10000"/>
          </a:bodyPr>
          <a:lstStyle/>
          <a:p>
            <a:pPr marL="0" indent="0">
              <a:buNone/>
            </a:pPr>
            <a:r>
              <a:rPr lang="en-US" sz="2400" b="1" dirty="0">
                <a:effectLst/>
              </a:rPr>
              <a:t>Facing a difficult decision as to: </a:t>
            </a:r>
            <a:endParaRPr lang="en-US" sz="1800" b="1" dirty="0"/>
          </a:p>
          <a:p>
            <a:pPr marL="285750" indent="-285750" fontAlgn="auto">
              <a:buFont typeface="Wingdings" pitchFamily="2" charset="2"/>
              <a:buChar char="ü"/>
            </a:pPr>
            <a:r>
              <a:rPr lang="en-US" sz="2400" dirty="0">
                <a:solidFill>
                  <a:schemeClr val="tx1"/>
                </a:solidFill>
              </a:rPr>
              <a:t>i</a:t>
            </a:r>
            <a:r>
              <a:rPr lang="en-US" sz="2400" dirty="0">
                <a:solidFill>
                  <a:schemeClr val="tx1"/>
                </a:solidFill>
                <a:effectLst/>
              </a:rPr>
              <a:t>gnore the use of the technique completely, perhaps because it is felt to be too expensive or untried, or because they simply don’t believe the benefits will outweigh the costs; </a:t>
            </a:r>
          </a:p>
          <a:p>
            <a:pPr marL="285750" indent="-285750" fontAlgn="auto">
              <a:buFont typeface="Wingdings" pitchFamily="2" charset="2"/>
              <a:buChar char="ü"/>
            </a:pPr>
            <a:r>
              <a:rPr lang="en-US" sz="2400" dirty="0">
                <a:solidFill>
                  <a:schemeClr val="tx1"/>
                </a:solidFill>
                <a:effectLst/>
              </a:rPr>
              <a:t>ignore the technique for now, but keep an eye on the results of other companies that are starting to use it; </a:t>
            </a:r>
          </a:p>
          <a:p>
            <a:pPr marL="285750" indent="-285750" fontAlgn="auto">
              <a:buFont typeface="Wingdings" pitchFamily="2" charset="2"/>
              <a:buChar char="ü"/>
            </a:pPr>
            <a:r>
              <a:rPr lang="en-US" sz="2400" dirty="0">
                <a:solidFill>
                  <a:schemeClr val="tx1"/>
                </a:solidFill>
                <a:effectLst/>
              </a:rPr>
              <a:t>evaluate the technique in a structured manner and then make a decision as to whether to adopt it according to the evaluation; </a:t>
            </a:r>
          </a:p>
          <a:p>
            <a:pPr marL="285750" indent="-285750" fontAlgn="auto">
              <a:buFont typeface="Wingdings" pitchFamily="2" charset="2"/>
              <a:buChar char="ü"/>
            </a:pPr>
            <a:r>
              <a:rPr lang="en-US" sz="2400" dirty="0">
                <a:solidFill>
                  <a:schemeClr val="tx1"/>
                </a:solidFill>
                <a:effectLst/>
              </a:rPr>
              <a:t>enthusiastically adopt the technique without a detailed evaluation, since the hype alone convinces the manager that it should be adopted. </a:t>
            </a:r>
            <a:endParaRPr lang="en-US" sz="2400" dirty="0">
              <a:solidFill>
                <a:srgbClr val="8C007F"/>
              </a:solidFill>
            </a:endParaRPr>
          </a:p>
          <a:p>
            <a:endParaRPr lang="en-VN" sz="2800" dirty="0"/>
          </a:p>
        </p:txBody>
      </p:sp>
    </p:spTree>
    <p:extLst>
      <p:ext uri="{BB962C8B-B14F-4D97-AF65-F5344CB8AC3E}">
        <p14:creationId xmlns:p14="http://schemas.microsoft.com/office/powerpoint/2010/main" val="864457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screenshot of a graph&#10;&#10;Description automatically generated">
            <a:extLst>
              <a:ext uri="{FF2B5EF4-FFF2-40B4-BE49-F238E27FC236}">
                <a16:creationId xmlns:a16="http://schemas.microsoft.com/office/drawing/2014/main" id="{2C8A6FC8-8385-E78F-0735-FE2C43066D2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834" t="11098" r="3501" b="15046"/>
          <a:stretch/>
        </p:blipFill>
        <p:spPr>
          <a:xfrm>
            <a:off x="1820175" y="1394306"/>
            <a:ext cx="8698214" cy="4657720"/>
          </a:xfrm>
        </p:spPr>
      </p:pic>
      <p:sp>
        <p:nvSpPr>
          <p:cNvPr id="7" name="Title 1">
            <a:extLst>
              <a:ext uri="{FF2B5EF4-FFF2-40B4-BE49-F238E27FC236}">
                <a16:creationId xmlns:a16="http://schemas.microsoft.com/office/drawing/2014/main" id="{951661B9-4ECE-D492-70CC-8BA7A3FCCDF3}"/>
              </a:ext>
            </a:extLst>
          </p:cNvPr>
          <p:cNvSpPr txBox="1">
            <a:spLocks/>
          </p:cNvSpPr>
          <p:nvPr/>
        </p:nvSpPr>
        <p:spPr>
          <a:xfrm>
            <a:off x="1740790" y="5808952"/>
            <a:ext cx="10115850" cy="7097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467A78"/>
                </a:solidFill>
                <a:latin typeface="Source Sans Pro" panose="020B0503030403020204" pitchFamily="34" charset="0"/>
                <a:ea typeface="Source Sans Pro" panose="020B0503030403020204" pitchFamily="34" charset="0"/>
                <a:cs typeface="Times New Roman" panose="02020603050405020304" pitchFamily="18" charset="0"/>
              </a:defRPr>
            </a:lvl1pPr>
          </a:lstStyle>
          <a:p>
            <a:r>
              <a:rPr lang="en-VN" sz="1600" dirty="0">
                <a:latin typeface="Montserrat" pitchFamily="2" charset="77"/>
              </a:rPr>
              <a:t>Figure: </a:t>
            </a:r>
            <a:r>
              <a:rPr lang="en-US" sz="1800">
                <a:effectLst/>
                <a:latin typeface="HelveticaNeueLTW1G"/>
              </a:rPr>
              <a:t>Customer lifecycle marketing touchpoint summary for a B2B organisation </a:t>
            </a:r>
            <a:endParaRPr lang="en-US" sz="800"/>
          </a:p>
        </p:txBody>
      </p:sp>
      <p:sp>
        <p:nvSpPr>
          <p:cNvPr id="5" name="Title 3">
            <a:extLst>
              <a:ext uri="{FF2B5EF4-FFF2-40B4-BE49-F238E27FC236}">
                <a16:creationId xmlns:a16="http://schemas.microsoft.com/office/drawing/2014/main" id="{8DEDC082-88F1-0375-D21F-D6EF63FC729C}"/>
              </a:ext>
            </a:extLst>
          </p:cNvPr>
          <p:cNvSpPr txBox="1">
            <a:spLocks/>
          </p:cNvSpPr>
          <p:nvPr/>
        </p:nvSpPr>
        <p:spPr>
          <a:xfrm>
            <a:off x="1343472" y="476193"/>
            <a:ext cx="9559636" cy="7205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467A78"/>
                </a:solidFill>
                <a:latin typeface="Source Sans Pro" panose="020B0503030403020204" pitchFamily="34" charset="0"/>
                <a:ea typeface="Source Sans Pro" panose="020B0503030403020204" pitchFamily="34" charset="0"/>
                <a:cs typeface="Times New Roman" panose="02020603050405020304" pitchFamily="18" charset="0"/>
              </a:defRPr>
            </a:lvl1pPr>
          </a:lstStyle>
          <a:p>
            <a:r>
              <a:rPr lang="en-VN"/>
              <a:t>Customer journey</a:t>
            </a:r>
          </a:p>
        </p:txBody>
      </p:sp>
    </p:spTree>
    <p:extLst>
      <p:ext uri="{BB962C8B-B14F-4D97-AF65-F5344CB8AC3E}">
        <p14:creationId xmlns:p14="http://schemas.microsoft.com/office/powerpoint/2010/main" val="9160802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27BBB1-C8AE-E827-8E89-DD35D8D9CB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5519" y="513493"/>
            <a:ext cx="9001001" cy="5435787"/>
          </a:xfrm>
          <a:prstGeom prst="rect">
            <a:avLst/>
          </a:prstGeom>
          <a:ln>
            <a:noFill/>
          </a:ln>
          <a:effectLst>
            <a:outerShdw blurRad="292100" dist="139700" dir="2700000" algn="tl" rotWithShape="0">
              <a:srgbClr val="333333">
                <a:alpha val="65000"/>
              </a:srgbClr>
            </a:outerShdw>
          </a:effectLst>
        </p:spPr>
      </p:pic>
      <p:sp>
        <p:nvSpPr>
          <p:cNvPr id="5" name="Title 1">
            <a:extLst>
              <a:ext uri="{FF2B5EF4-FFF2-40B4-BE49-F238E27FC236}">
                <a16:creationId xmlns:a16="http://schemas.microsoft.com/office/drawing/2014/main" id="{C71E3F45-AC15-6150-8810-B73965818332}"/>
              </a:ext>
            </a:extLst>
          </p:cNvPr>
          <p:cNvSpPr txBox="1">
            <a:spLocks/>
          </p:cNvSpPr>
          <p:nvPr/>
        </p:nvSpPr>
        <p:spPr>
          <a:xfrm>
            <a:off x="2161219" y="6176781"/>
            <a:ext cx="8229600" cy="659134"/>
          </a:xfrm>
          <a:prstGeom prst="rect">
            <a:avLst/>
          </a:prstGeom>
        </p:spPr>
        <p:txBody>
          <a:bodyPr>
            <a:normAutofit/>
          </a:bodyPr>
          <a:lstStyle>
            <a:lvl1pPr algn="l" defTabSz="914400" rtl="0" eaLnBrk="1" latinLnBrk="0" hangingPunct="1">
              <a:lnSpc>
                <a:spcPct val="90000"/>
              </a:lnSpc>
              <a:spcBef>
                <a:spcPct val="0"/>
              </a:spcBef>
              <a:buNone/>
              <a:defRPr sz="4400" b="1" kern="1200">
                <a:solidFill>
                  <a:srgbClr val="467A78"/>
                </a:solidFill>
                <a:latin typeface="Montserrat" pitchFamily="2" charset="77"/>
                <a:ea typeface="+mj-ea"/>
                <a:cs typeface="Times New Roman" panose="02020603050405020304" pitchFamily="18" charset="0"/>
              </a:defRPr>
            </a:lvl1pPr>
          </a:lstStyle>
          <a:p>
            <a:pPr algn="ctr"/>
            <a:r>
              <a:rPr lang="en-US" sz="2000" dirty="0">
                <a:effectLst/>
                <a:latin typeface="HelveticaNeueLTW1G"/>
              </a:rPr>
              <a:t>Different stages of a Gartner hype cycle</a:t>
            </a:r>
            <a:endParaRPr lang="en-US" sz="1800" dirty="0"/>
          </a:p>
        </p:txBody>
      </p:sp>
    </p:spTree>
    <p:extLst>
      <p:ext uri="{BB962C8B-B14F-4D97-AF65-F5344CB8AC3E}">
        <p14:creationId xmlns:p14="http://schemas.microsoft.com/office/powerpoint/2010/main" val="3958082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70D75E-7223-C801-4F34-E0C11A120530}"/>
              </a:ext>
            </a:extLst>
          </p:cNvPr>
          <p:cNvSpPr txBox="1">
            <a:spLocks/>
          </p:cNvSpPr>
          <p:nvPr/>
        </p:nvSpPr>
        <p:spPr>
          <a:xfrm>
            <a:off x="2606178" y="6016425"/>
            <a:ext cx="7352071" cy="504056"/>
          </a:xfrm>
          <a:prstGeom prst="rect">
            <a:avLst/>
          </a:prstGeom>
        </p:spPr>
        <p:txBody>
          <a:bodyPr>
            <a:normAutofit/>
          </a:bodyPr>
          <a:lstStyle>
            <a:lvl1pPr algn="l" defTabSz="914400" rtl="0" eaLnBrk="1" latinLnBrk="0" hangingPunct="1">
              <a:lnSpc>
                <a:spcPct val="90000"/>
              </a:lnSpc>
              <a:spcBef>
                <a:spcPct val="0"/>
              </a:spcBef>
              <a:buNone/>
              <a:defRPr sz="4400" b="1" kern="1200">
                <a:solidFill>
                  <a:srgbClr val="467A78"/>
                </a:solidFill>
                <a:latin typeface="Montserrat" pitchFamily="2" charset="77"/>
                <a:ea typeface="+mj-ea"/>
                <a:cs typeface="Times New Roman" panose="02020603050405020304" pitchFamily="18" charset="0"/>
              </a:defRPr>
            </a:lvl1pPr>
          </a:lstStyle>
          <a:p>
            <a:pPr algn="ctr"/>
            <a:r>
              <a:rPr lang="en-GB" sz="1800" dirty="0">
                <a:solidFill>
                  <a:srgbClr val="007BA4"/>
                </a:solidFill>
              </a:rPr>
              <a:t>Alternative responses to changes in technology</a:t>
            </a:r>
          </a:p>
        </p:txBody>
      </p:sp>
      <p:pic>
        <p:nvPicPr>
          <p:cNvPr id="4" name="Content Placeholder 3">
            <a:extLst>
              <a:ext uri="{FF2B5EF4-FFF2-40B4-BE49-F238E27FC236}">
                <a16:creationId xmlns:a16="http://schemas.microsoft.com/office/drawing/2014/main" id="{38F7B699-0B3C-1077-3B61-FC749604E4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9456" y="620689"/>
            <a:ext cx="10165516" cy="51845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13135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C9334F-D951-6836-2C35-6C970C5C86F4}"/>
              </a:ext>
            </a:extLst>
          </p:cNvPr>
          <p:cNvSpPr>
            <a:spLocks noGrp="1"/>
          </p:cNvSpPr>
          <p:nvPr>
            <p:ph type="title"/>
          </p:nvPr>
        </p:nvSpPr>
        <p:spPr/>
        <p:txBody>
          <a:bodyPr/>
          <a:lstStyle/>
          <a:p>
            <a:r>
              <a:rPr lang="en-GB" dirty="0"/>
              <a:t>Legal forces</a:t>
            </a:r>
            <a:endParaRPr lang="en-VN"/>
          </a:p>
        </p:txBody>
      </p:sp>
      <p:sp>
        <p:nvSpPr>
          <p:cNvPr id="2" name="Content Placeholder 2">
            <a:extLst>
              <a:ext uri="{FF2B5EF4-FFF2-40B4-BE49-F238E27FC236}">
                <a16:creationId xmlns:a16="http://schemas.microsoft.com/office/drawing/2014/main" id="{9665E3D5-F9D5-1CB6-27A5-F61E09F63243}"/>
              </a:ext>
            </a:extLst>
          </p:cNvPr>
          <p:cNvSpPr txBox="1">
            <a:spLocks/>
          </p:cNvSpPr>
          <p:nvPr/>
        </p:nvSpPr>
        <p:spPr>
          <a:xfrm>
            <a:off x="1246401" y="1562843"/>
            <a:ext cx="10706307" cy="4933705"/>
          </a:xfrm>
          <a:prstGeom prst="rect">
            <a:avLst/>
          </a:prstGeom>
        </p:spPr>
        <p:txBody>
          <a:bodyPr vert="horz" lIns="91440" tIns="45720" rIns="91440" bIns="45720" rtlCol="0">
            <a:noAutofit/>
          </a:bodyPr>
          <a:lstStyle>
            <a:lvl1pPr marL="180000" indent="-457200" algn="l" defTabSz="914400" rtl="0" eaLnBrk="1" latinLnBrk="0" hangingPunct="1">
              <a:lnSpc>
                <a:spcPct val="120000"/>
              </a:lnSpc>
              <a:spcBef>
                <a:spcPts val="600"/>
              </a:spcBef>
              <a:spcAft>
                <a:spcPts val="600"/>
              </a:spcAft>
              <a:buSzPct val="70000"/>
              <a:buFont typeface="Wingdings" pitchFamily="2" charset="2"/>
              <a:buChar char="v"/>
              <a:defRPr sz="2200" b="0" i="0" kern="1200">
                <a:solidFill>
                  <a:schemeClr val="tx1"/>
                </a:solidFill>
                <a:latin typeface="Source Sans Pro" panose="020B0503030403020204" pitchFamily="34" charset="0"/>
                <a:ea typeface="Source Sans Pro" panose="020B0503030403020204" pitchFamily="34" charset="0"/>
                <a:cs typeface="Arial" panose="020B0604020202020204" pitchFamily="34" charset="0"/>
              </a:defRPr>
            </a:lvl1pPr>
            <a:lvl2pPr marL="685800" indent="-372600" algn="l" defTabSz="914400" rtl="0" eaLnBrk="1" latinLnBrk="0" hangingPunct="1">
              <a:lnSpc>
                <a:spcPct val="125000"/>
              </a:lnSpc>
              <a:spcBef>
                <a:spcPts val="600"/>
              </a:spcBef>
              <a:spcAft>
                <a:spcPts val="600"/>
              </a:spcAft>
              <a:buSzPct val="82000"/>
              <a:buFont typeface="Wingdings" pitchFamily="2" charset="2"/>
              <a:buChar char="Ø"/>
              <a:defRPr sz="1800" b="0" i="0" kern="1200">
                <a:solidFill>
                  <a:schemeClr val="tx1"/>
                </a:solidFill>
                <a:latin typeface="Source Sans Pro" panose="020B0503030403020204" pitchFamily="34" charset="0"/>
                <a:ea typeface="Source Sans Pro" panose="020B0503030403020204" pitchFamily="34" charset="0"/>
                <a:cs typeface="Arial" panose="020B0604020202020204" pitchFamily="34" charset="0"/>
              </a:defRPr>
            </a:lvl2pPr>
            <a:lvl3pPr marL="1143000" indent="-228600" algn="l" defTabSz="914400" rtl="0" eaLnBrk="1" latinLnBrk="0" hangingPunct="1">
              <a:lnSpc>
                <a:spcPct val="125000"/>
              </a:lnSpc>
              <a:spcBef>
                <a:spcPts val="600"/>
              </a:spcBef>
              <a:spcAft>
                <a:spcPts val="600"/>
              </a:spcAft>
              <a:buFont typeface="Wingdings" pitchFamily="2" charset="2"/>
              <a:buChar char="§"/>
              <a:defRPr sz="1600" b="0" i="0" kern="1200">
                <a:solidFill>
                  <a:schemeClr val="tx1"/>
                </a:solidFill>
                <a:latin typeface="Source Sans Pro" panose="020B0503030403020204" pitchFamily="34" charset="0"/>
                <a:ea typeface="Source Sans Pro" panose="020B0503030403020204" pitchFamily="34" charset="0"/>
                <a:cs typeface="Arial" panose="020B0604020202020204" pitchFamily="34" charset="0"/>
              </a:defRPr>
            </a:lvl3pPr>
            <a:lvl4pPr marL="1600200" indent="-228600" algn="l" defTabSz="914400" rtl="0" eaLnBrk="1" latinLnBrk="0" hangingPunct="1">
              <a:lnSpc>
                <a:spcPct val="125000"/>
              </a:lnSpc>
              <a:spcBef>
                <a:spcPts val="600"/>
              </a:spcBef>
              <a:spcAft>
                <a:spcPts val="600"/>
              </a:spcAft>
              <a:buFont typeface="Arial" panose="020B0604020202020204" pitchFamily="34" charset="0"/>
              <a:buChar char="•"/>
              <a:defRPr sz="1400" b="0" i="0" kern="1200">
                <a:solidFill>
                  <a:schemeClr val="tx1"/>
                </a:solidFill>
                <a:latin typeface="Source Sans Pro" panose="020B0503030403020204" pitchFamily="34" charset="0"/>
                <a:ea typeface="Source Sans Pro" panose="020B0503030403020204" pitchFamily="34" charset="0"/>
                <a:cs typeface="Arial" panose="020B0604020202020204" pitchFamily="34" charset="0"/>
              </a:defRPr>
            </a:lvl4pPr>
            <a:lvl5pPr marL="2057400" indent="-228600" algn="l" defTabSz="914400" rtl="0" eaLnBrk="1" latinLnBrk="0" hangingPunct="1">
              <a:lnSpc>
                <a:spcPct val="125000"/>
              </a:lnSpc>
              <a:spcBef>
                <a:spcPts val="600"/>
              </a:spcBef>
              <a:spcAft>
                <a:spcPts val="600"/>
              </a:spcAft>
              <a:buFont typeface="Wingdings" pitchFamily="2" charset="2"/>
              <a:buChar char="ü"/>
              <a:defRPr sz="1400" b="0" i="0" kern="1200">
                <a:solidFill>
                  <a:schemeClr val="tx1"/>
                </a:solidFill>
                <a:latin typeface="Source Sans Pro" panose="020B0503030403020204" pitchFamily="34" charset="0"/>
                <a:ea typeface="Source Sans Pro" panose="020B0503030403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tabLst/>
              <a:defRPr/>
            </a:pPr>
            <a:r>
              <a:rPr lang="en-US" sz="2400" dirty="0">
                <a:effectLst/>
              </a:rPr>
              <a:t>Digital marketers should be compliant with the law and adhere to </a:t>
            </a:r>
            <a:r>
              <a:rPr lang="en-US" sz="2400" b="1" dirty="0">
                <a:solidFill>
                  <a:srgbClr val="007FFF"/>
                </a:solidFill>
                <a:effectLst/>
              </a:rPr>
              <a:t>ethical standards </a:t>
            </a:r>
            <a:r>
              <a:rPr lang="en-US" sz="2400" dirty="0">
                <a:effectLst/>
              </a:rPr>
              <a:t>but the rate of technological innovation is rapid and consequently the law is often unclear. </a:t>
            </a:r>
          </a:p>
          <a:p>
            <a:pPr marL="285750" marR="0" lvl="0" indent="-285750" algn="l" defTabSz="914400" rtl="0" eaLnBrk="1" fontAlgn="auto" latinLnBrk="0" hangingPunct="1">
              <a:lnSpc>
                <a:spcPct val="100000"/>
              </a:lnSpc>
              <a:spcBef>
                <a:spcPts val="0"/>
              </a:spcBef>
              <a:spcAft>
                <a:spcPts val="0"/>
              </a:spcAft>
              <a:buClrTx/>
              <a:buSzTx/>
              <a:tabLst/>
              <a:defRPr/>
            </a:pPr>
            <a:r>
              <a:rPr lang="en-US" sz="2400" dirty="0">
                <a:effectLst/>
              </a:rPr>
              <a:t>In this case, marketers need to tread carefully since unethical action can result in serious damage to the reputation of a company and negative sentiment can result in a reduction in online audience or sales. </a:t>
            </a:r>
          </a:p>
          <a:p>
            <a:pPr marL="285750" marR="0" lvl="0" indent="-285750" algn="l" defTabSz="914400" rtl="0" eaLnBrk="1" fontAlgn="auto" latinLnBrk="0" hangingPunct="1">
              <a:lnSpc>
                <a:spcPct val="100000"/>
              </a:lnSpc>
              <a:spcBef>
                <a:spcPts val="0"/>
              </a:spcBef>
              <a:spcAft>
                <a:spcPts val="0"/>
              </a:spcAft>
              <a:buClrTx/>
              <a:buSzTx/>
              <a:tabLst/>
              <a:defRPr/>
            </a:pPr>
            <a:r>
              <a:rPr lang="en-US" sz="2400" dirty="0"/>
              <a:t>Consider: </a:t>
            </a:r>
          </a:p>
          <a:p>
            <a:pPr marL="848700" lvl="1" indent="-342900">
              <a:lnSpc>
                <a:spcPct val="100000"/>
              </a:lnSpc>
              <a:spcBef>
                <a:spcPts val="0"/>
              </a:spcBef>
              <a:spcAft>
                <a:spcPts val="0"/>
              </a:spcAft>
              <a:buFont typeface="Arial" panose="020B0604020202020204" pitchFamily="34" charset="0"/>
              <a:buChar char="•"/>
            </a:pPr>
            <a:r>
              <a:rPr lang="en-GB" sz="2000" dirty="0"/>
              <a:t>Data protection and privacy law</a:t>
            </a:r>
          </a:p>
          <a:p>
            <a:pPr marL="848700" lvl="1" indent="-342900">
              <a:lnSpc>
                <a:spcPct val="100000"/>
              </a:lnSpc>
              <a:spcBef>
                <a:spcPts val="0"/>
              </a:spcBef>
              <a:spcAft>
                <a:spcPts val="0"/>
              </a:spcAft>
              <a:buFont typeface="Arial" panose="020B0604020202020204" pitchFamily="34" charset="0"/>
              <a:buChar char="•"/>
            </a:pPr>
            <a:r>
              <a:rPr lang="en-GB" sz="2000" dirty="0"/>
              <a:t>Anti-spam legislation: </a:t>
            </a:r>
            <a:r>
              <a:rPr lang="en-GB" sz="1600" i="1" dirty="0"/>
              <a:t>spam, permission mkt, opt-in, opt-out, cold list, house list; cookies </a:t>
            </a:r>
          </a:p>
          <a:p>
            <a:pPr marL="848700" lvl="1" indent="-342900">
              <a:lnSpc>
                <a:spcPct val="100000"/>
              </a:lnSpc>
              <a:spcBef>
                <a:spcPts val="0"/>
              </a:spcBef>
              <a:spcAft>
                <a:spcPts val="0"/>
              </a:spcAft>
              <a:buFont typeface="Arial" panose="020B0604020202020204" pitchFamily="34" charset="0"/>
              <a:buChar char="•"/>
            </a:pPr>
            <a:r>
              <a:rPr lang="en-GB" sz="2000" dirty="0"/>
              <a:t>Disability and discrimination law</a:t>
            </a:r>
          </a:p>
          <a:p>
            <a:pPr marL="848700" lvl="1" indent="-342900">
              <a:lnSpc>
                <a:spcPct val="100000"/>
              </a:lnSpc>
              <a:spcBef>
                <a:spcPts val="0"/>
              </a:spcBef>
              <a:spcAft>
                <a:spcPts val="0"/>
              </a:spcAft>
              <a:buFont typeface="Arial" panose="020B0604020202020204" pitchFamily="34" charset="0"/>
              <a:buChar char="•"/>
            </a:pPr>
            <a:r>
              <a:rPr lang="en-GB" sz="2000" dirty="0"/>
              <a:t>Brand and trademark protection: </a:t>
            </a:r>
            <a:r>
              <a:rPr lang="en-GB" sz="1600" i="1" dirty="0"/>
              <a:t>domain registration; reputational damage by ads n PR; monitoring brand conversations</a:t>
            </a:r>
            <a:r>
              <a:rPr lang="en-GB" sz="2000" dirty="0"/>
              <a:t> </a:t>
            </a:r>
          </a:p>
          <a:p>
            <a:pPr marL="848700" lvl="1" indent="-342900">
              <a:lnSpc>
                <a:spcPct val="100000"/>
              </a:lnSpc>
              <a:spcBef>
                <a:spcPts val="0"/>
              </a:spcBef>
              <a:spcAft>
                <a:spcPts val="0"/>
              </a:spcAft>
              <a:buFont typeface="Arial" panose="020B0604020202020204" pitchFamily="34" charset="0"/>
              <a:buChar char="•"/>
            </a:pPr>
            <a:r>
              <a:rPr lang="en-GB" sz="2000" dirty="0"/>
              <a:t>Intellectual property rights</a:t>
            </a:r>
          </a:p>
          <a:p>
            <a:pPr marL="848700" lvl="1" indent="-342900">
              <a:lnSpc>
                <a:spcPct val="100000"/>
              </a:lnSpc>
              <a:spcBef>
                <a:spcPts val="0"/>
              </a:spcBef>
              <a:spcAft>
                <a:spcPts val="0"/>
              </a:spcAft>
              <a:buFont typeface="Arial" panose="020B0604020202020204" pitchFamily="34" charset="0"/>
              <a:buChar char="•"/>
            </a:pPr>
            <a:r>
              <a:rPr lang="en-GB" sz="2000" dirty="0"/>
              <a:t>Online advertising law</a:t>
            </a:r>
          </a:p>
        </p:txBody>
      </p:sp>
    </p:spTree>
    <p:extLst>
      <p:ext uri="{BB962C8B-B14F-4D97-AF65-F5344CB8AC3E}">
        <p14:creationId xmlns:p14="http://schemas.microsoft.com/office/powerpoint/2010/main" val="8751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DC9334F-D951-6836-2C35-6C970C5C86F4}"/>
              </a:ext>
            </a:extLst>
          </p:cNvPr>
          <p:cNvSpPr>
            <a:spLocks noGrp="1"/>
          </p:cNvSpPr>
          <p:nvPr>
            <p:ph type="title"/>
          </p:nvPr>
        </p:nvSpPr>
        <p:spPr>
          <a:xfrm>
            <a:off x="824998" y="1967265"/>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Legal forces</a:t>
            </a:r>
          </a:p>
        </p:txBody>
      </p:sp>
      <p:pic>
        <p:nvPicPr>
          <p:cNvPr id="3" name="Picture 2" descr="A screenshot of a computer&#10;&#10;Description automatically generated">
            <a:extLst>
              <a:ext uri="{FF2B5EF4-FFF2-40B4-BE49-F238E27FC236}">
                <a16:creationId xmlns:a16="http://schemas.microsoft.com/office/drawing/2014/main" id="{628AA29E-E666-10C0-4239-0D920404861D}"/>
              </a:ext>
            </a:extLst>
          </p:cNvPr>
          <p:cNvPicPr>
            <a:picLocks noChangeAspect="1"/>
          </p:cNvPicPr>
          <p:nvPr/>
        </p:nvPicPr>
        <p:blipFill rotWithShape="1">
          <a:blip r:embed="rId3">
            <a:extLst>
              <a:ext uri="{28A0092B-C50C-407E-A947-70E740481C1C}">
                <a14:useLocalDpi xmlns:a14="http://schemas.microsoft.com/office/drawing/2010/main" val="0"/>
              </a:ext>
            </a:extLst>
          </a:blip>
          <a:srcRect l="6685" t="3190" r="41434" b="4280"/>
          <a:stretch/>
        </p:blipFill>
        <p:spPr>
          <a:xfrm>
            <a:off x="4943872" y="311304"/>
            <a:ext cx="5544615" cy="6427747"/>
          </a:xfrm>
          <a:prstGeom prst="rect">
            <a:avLst/>
          </a:prstGeom>
        </p:spPr>
      </p:pic>
    </p:spTree>
    <p:extLst>
      <p:ext uri="{BB962C8B-B14F-4D97-AF65-F5344CB8AC3E}">
        <p14:creationId xmlns:p14="http://schemas.microsoft.com/office/powerpoint/2010/main" val="1826180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64EE27-B492-0B09-A667-4BA2BF5F1AE9}"/>
              </a:ext>
            </a:extLst>
          </p:cNvPr>
          <p:cNvSpPr>
            <a:spLocks noGrp="1"/>
          </p:cNvSpPr>
          <p:nvPr>
            <p:ph type="title"/>
          </p:nvPr>
        </p:nvSpPr>
        <p:spPr/>
        <p:txBody>
          <a:bodyPr/>
          <a:lstStyle/>
          <a:p>
            <a:r>
              <a:rPr lang="en-GB" dirty="0"/>
              <a:t>Legal forces (cont.)</a:t>
            </a:r>
            <a:endParaRPr lang="en-VN"/>
          </a:p>
        </p:txBody>
      </p:sp>
      <p:sp>
        <p:nvSpPr>
          <p:cNvPr id="5" name="Content Placeholder 4">
            <a:extLst>
              <a:ext uri="{FF2B5EF4-FFF2-40B4-BE49-F238E27FC236}">
                <a16:creationId xmlns:a16="http://schemas.microsoft.com/office/drawing/2014/main" id="{5939264D-35B8-2EDA-17DD-E8150E8AC8EB}"/>
              </a:ext>
            </a:extLst>
          </p:cNvPr>
          <p:cNvSpPr>
            <a:spLocks noGrp="1"/>
          </p:cNvSpPr>
          <p:nvPr>
            <p:ph idx="1"/>
          </p:nvPr>
        </p:nvSpPr>
        <p:spPr/>
        <p:txBody>
          <a:bodyPr>
            <a:normAutofit fontScale="85000" lnSpcReduction="10000"/>
          </a:bodyPr>
          <a:lstStyle/>
          <a:p>
            <a:pPr marL="0" indent="0">
              <a:buNone/>
            </a:pPr>
            <a:r>
              <a:rPr lang="en-US" sz="2400" dirty="0">
                <a:effectLst/>
              </a:rPr>
              <a:t>The main information types used by the digital marketer that are governed by ethics and legislation are: </a:t>
            </a:r>
            <a:endParaRPr lang="en-US" sz="2100" dirty="0"/>
          </a:p>
          <a:p>
            <a:pPr marL="0" indent="0">
              <a:buNone/>
            </a:pPr>
            <a:r>
              <a:rPr lang="en-US" sz="2000" b="1" dirty="0">
                <a:solidFill>
                  <a:srgbClr val="8C007F"/>
                </a:solidFill>
                <a:effectLst/>
              </a:rPr>
              <a:t>1  </a:t>
            </a:r>
            <a:r>
              <a:rPr lang="en-US" sz="2000" b="1" dirty="0">
                <a:effectLst/>
              </a:rPr>
              <a:t>Contact information. </a:t>
            </a:r>
            <a:r>
              <a:rPr lang="en-US" sz="2000" dirty="0">
                <a:effectLst/>
              </a:rPr>
              <a:t>This is the name, postal address, email address and, for B2B com- </a:t>
            </a:r>
            <a:r>
              <a:rPr lang="en-US" sz="2000" dirty="0" err="1">
                <a:effectLst/>
              </a:rPr>
              <a:t>panies</a:t>
            </a:r>
            <a:r>
              <a:rPr lang="en-US" sz="2000" dirty="0">
                <a:effectLst/>
              </a:rPr>
              <a:t>, website address. </a:t>
            </a:r>
            <a:endParaRPr lang="en-US" sz="1800" dirty="0">
              <a:effectLst/>
            </a:endParaRPr>
          </a:p>
          <a:p>
            <a:pPr marL="0" indent="0">
              <a:buNone/>
            </a:pPr>
            <a:r>
              <a:rPr lang="en-US" sz="2000" b="1" dirty="0">
                <a:solidFill>
                  <a:srgbClr val="8C007F"/>
                </a:solidFill>
                <a:effectLst/>
              </a:rPr>
              <a:t>2  </a:t>
            </a:r>
            <a:r>
              <a:rPr lang="en-US" sz="2000" b="1" dirty="0">
                <a:effectLst/>
              </a:rPr>
              <a:t>Profile information. </a:t>
            </a:r>
            <a:r>
              <a:rPr lang="en-US" sz="2000" dirty="0">
                <a:effectLst/>
              </a:rPr>
              <a:t>This is information about a customer’s characteristics that can be used for segmentation. It includes age, sex and social group for consumers, and company characteristics and individual role for business customers (see Chapter 6). </a:t>
            </a:r>
            <a:endParaRPr lang="en-US" sz="1800" dirty="0">
              <a:effectLst/>
            </a:endParaRPr>
          </a:p>
          <a:p>
            <a:pPr marL="0" indent="0">
              <a:buNone/>
            </a:pPr>
            <a:r>
              <a:rPr lang="en-US" sz="2000" b="1" dirty="0">
                <a:solidFill>
                  <a:srgbClr val="8C007F"/>
                </a:solidFill>
                <a:effectLst/>
              </a:rPr>
              <a:t>3  </a:t>
            </a:r>
            <a:r>
              <a:rPr lang="en-US" sz="2000" b="1" dirty="0">
                <a:effectLst/>
              </a:rPr>
              <a:t>Platform usage information. </a:t>
            </a:r>
            <a:r>
              <a:rPr lang="en-US" sz="2000" dirty="0">
                <a:effectLst/>
              </a:rPr>
              <a:t>Through web analytics systems it is possible to collect </a:t>
            </a:r>
            <a:r>
              <a:rPr lang="en-US" sz="2000" dirty="0" err="1">
                <a:effectLst/>
              </a:rPr>
              <a:t>infor</a:t>
            </a:r>
            <a:r>
              <a:rPr lang="en-US" sz="2000" dirty="0">
                <a:effectLst/>
              </a:rPr>
              <a:t>- </a:t>
            </a:r>
            <a:r>
              <a:rPr lang="en-US" sz="2000" dirty="0" err="1">
                <a:effectLst/>
              </a:rPr>
              <a:t>mation</a:t>
            </a:r>
            <a:r>
              <a:rPr lang="en-US" sz="2000" dirty="0">
                <a:effectLst/>
              </a:rPr>
              <a:t> on type of computer, browser and screen resolution used by site users (see Chapter 7). </a:t>
            </a:r>
            <a:endParaRPr lang="en-US" sz="1800" dirty="0">
              <a:effectLst/>
            </a:endParaRPr>
          </a:p>
          <a:p>
            <a:pPr marL="0" indent="0">
              <a:buNone/>
            </a:pPr>
            <a:r>
              <a:rPr lang="en-US" sz="2000" b="1" dirty="0">
                <a:solidFill>
                  <a:srgbClr val="8C007F"/>
                </a:solidFill>
                <a:effectLst/>
              </a:rPr>
              <a:t>4  </a:t>
            </a:r>
            <a:r>
              <a:rPr lang="en-US" sz="2000" b="1" dirty="0" err="1">
                <a:effectLst/>
              </a:rPr>
              <a:t>Behavioural</a:t>
            </a:r>
            <a:r>
              <a:rPr lang="en-US" sz="2000" b="1" dirty="0">
                <a:effectLst/>
              </a:rPr>
              <a:t> information (on a single site). </a:t>
            </a:r>
            <a:r>
              <a:rPr lang="en-US" sz="2000" dirty="0">
                <a:effectLst/>
              </a:rPr>
              <a:t>This is purchase history and the whole of the buying process. Web analytics (Chapter 10) can be used to assess the web and email content accessed by individuals. </a:t>
            </a:r>
            <a:endParaRPr lang="en-US" sz="1800" dirty="0">
              <a:effectLst/>
            </a:endParaRPr>
          </a:p>
          <a:p>
            <a:pPr marL="0" indent="0">
              <a:buNone/>
            </a:pPr>
            <a:r>
              <a:rPr lang="en-US" sz="2000" b="1" dirty="0">
                <a:solidFill>
                  <a:srgbClr val="8C007F"/>
                </a:solidFill>
                <a:effectLst/>
              </a:rPr>
              <a:t>5  </a:t>
            </a:r>
            <a:r>
              <a:rPr lang="en-US" sz="2000" b="1" dirty="0" err="1">
                <a:effectLst/>
              </a:rPr>
              <a:t>Behavioural</a:t>
            </a:r>
            <a:r>
              <a:rPr lang="en-US" sz="2000" b="1" dirty="0">
                <a:effectLst/>
              </a:rPr>
              <a:t> information (across multiple sites). </a:t>
            </a:r>
            <a:r>
              <a:rPr lang="en-US" sz="2000" dirty="0">
                <a:effectLst/>
              </a:rPr>
              <a:t>This can potentially show how a user accesses multiple sites and responds to adverts across sites. Typically these data are col- </a:t>
            </a:r>
            <a:r>
              <a:rPr lang="en-US" sz="2000" dirty="0" err="1">
                <a:effectLst/>
              </a:rPr>
              <a:t>lected</a:t>
            </a:r>
            <a:r>
              <a:rPr lang="en-US" sz="2000" dirty="0">
                <a:effectLst/>
              </a:rPr>
              <a:t> and used through an anonymous profile based on cookie or IP addresses, which are not related to an individual. </a:t>
            </a:r>
            <a:endParaRPr lang="en-VN"/>
          </a:p>
        </p:txBody>
      </p:sp>
    </p:spTree>
    <p:extLst>
      <p:ext uri="{BB962C8B-B14F-4D97-AF65-F5344CB8AC3E}">
        <p14:creationId xmlns:p14="http://schemas.microsoft.com/office/powerpoint/2010/main" val="1070114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449F51-24E5-6F4F-4EBC-8018C5296A53}"/>
              </a:ext>
            </a:extLst>
          </p:cNvPr>
          <p:cNvSpPr>
            <a:spLocks noGrp="1"/>
          </p:cNvSpPr>
          <p:nvPr>
            <p:ph type="title"/>
          </p:nvPr>
        </p:nvSpPr>
        <p:spPr/>
        <p:txBody>
          <a:bodyPr/>
          <a:lstStyle/>
          <a:p>
            <a:r>
              <a:rPr lang="en-GB" dirty="0"/>
              <a:t>Legal forces</a:t>
            </a:r>
            <a:r>
              <a:rPr lang="en-VN">
                <a:solidFill>
                  <a:schemeClr val="accent6">
                    <a:lumMod val="50000"/>
                  </a:schemeClr>
                </a:solidFill>
              </a:rPr>
              <a:t>: </a:t>
            </a:r>
            <a:r>
              <a:rPr lang="en-US" sz="1800">
                <a:solidFill>
                  <a:schemeClr val="accent6">
                    <a:lumMod val="50000"/>
                  </a:schemeClr>
                </a:solidFill>
                <a:effectLst/>
                <a:latin typeface="HelveticaNeueLTW1G"/>
              </a:rPr>
              <a:t>Types of information collected online and the related technologies </a:t>
            </a:r>
            <a:endParaRPr lang="en-US">
              <a:solidFill>
                <a:schemeClr val="accent6">
                  <a:lumMod val="50000"/>
                </a:schemeClr>
              </a:solidFill>
            </a:endParaRPr>
          </a:p>
        </p:txBody>
      </p:sp>
      <p:pic>
        <p:nvPicPr>
          <p:cNvPr id="10" name="Picture 9" descr="A screenshot of a computer&#10;&#10;Description automatically generated">
            <a:extLst>
              <a:ext uri="{FF2B5EF4-FFF2-40B4-BE49-F238E27FC236}">
                <a16:creationId xmlns:a16="http://schemas.microsoft.com/office/drawing/2014/main" id="{C4B3DD79-57A5-2DA9-273C-DB0C7EEE3E8A}"/>
              </a:ext>
            </a:extLst>
          </p:cNvPr>
          <p:cNvPicPr>
            <a:picLocks noChangeAspect="1"/>
          </p:cNvPicPr>
          <p:nvPr/>
        </p:nvPicPr>
        <p:blipFill rotWithShape="1">
          <a:blip r:embed="rId3">
            <a:extLst>
              <a:ext uri="{28A0092B-C50C-407E-A947-70E740481C1C}">
                <a14:useLocalDpi xmlns:a14="http://schemas.microsoft.com/office/drawing/2010/main" val="0"/>
              </a:ext>
            </a:extLst>
          </a:blip>
          <a:srcRect l="32723" t="16575" r="7983" b="19233"/>
          <a:stretch/>
        </p:blipFill>
        <p:spPr>
          <a:xfrm>
            <a:off x="2361419" y="1266913"/>
            <a:ext cx="7839037" cy="5591087"/>
          </a:xfrm>
          <a:prstGeom prst="rect">
            <a:avLst/>
          </a:prstGeom>
        </p:spPr>
      </p:pic>
    </p:spTree>
    <p:extLst>
      <p:ext uri="{BB962C8B-B14F-4D97-AF65-F5344CB8AC3E}">
        <p14:creationId xmlns:p14="http://schemas.microsoft.com/office/powerpoint/2010/main" val="655456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E317D1-A352-8439-061C-161EB42887F7}"/>
              </a:ext>
            </a:extLst>
          </p:cNvPr>
          <p:cNvSpPr>
            <a:spLocks noGrp="1"/>
          </p:cNvSpPr>
          <p:nvPr>
            <p:ph type="title"/>
          </p:nvPr>
        </p:nvSpPr>
        <p:spPr/>
        <p:txBody>
          <a:bodyPr/>
          <a:lstStyle/>
          <a:p>
            <a:r>
              <a:rPr lang="en-GB" dirty="0"/>
              <a:t>Legal forces (cont.)</a:t>
            </a:r>
            <a:endParaRPr lang="en-VN"/>
          </a:p>
        </p:txBody>
      </p:sp>
      <p:sp>
        <p:nvSpPr>
          <p:cNvPr id="5" name="Content Placeholder 4">
            <a:extLst>
              <a:ext uri="{FF2B5EF4-FFF2-40B4-BE49-F238E27FC236}">
                <a16:creationId xmlns:a16="http://schemas.microsoft.com/office/drawing/2014/main" id="{E41CDB64-D814-C694-0C10-90C8A64B369C}"/>
              </a:ext>
            </a:extLst>
          </p:cNvPr>
          <p:cNvSpPr>
            <a:spLocks noGrp="1"/>
          </p:cNvSpPr>
          <p:nvPr>
            <p:ph idx="1"/>
          </p:nvPr>
        </p:nvSpPr>
        <p:spPr>
          <a:xfrm>
            <a:off x="1333335" y="1394306"/>
            <a:ext cx="10515599" cy="4933705"/>
          </a:xfrm>
        </p:spPr>
        <p:txBody>
          <a:bodyPr>
            <a:normAutofit fontScale="85000" lnSpcReduction="20000"/>
          </a:bodyPr>
          <a:lstStyle/>
          <a:p>
            <a:pPr marL="0" indent="0">
              <a:buNone/>
            </a:pPr>
            <a:r>
              <a:rPr lang="en-US" sz="2800" b="1" dirty="0">
                <a:solidFill>
                  <a:srgbClr val="007FFF"/>
                </a:solidFill>
                <a:effectLst/>
              </a:rPr>
              <a:t>Contract and distance-selling law </a:t>
            </a:r>
            <a:endParaRPr lang="en-US" sz="1400" dirty="0"/>
          </a:p>
          <a:p>
            <a:r>
              <a:rPr lang="en-US" sz="2800" b="1" dirty="0">
                <a:effectLst/>
              </a:rPr>
              <a:t>Distance-selling law </a:t>
            </a:r>
            <a:endParaRPr lang="en-US" sz="1400" dirty="0"/>
          </a:p>
          <a:p>
            <a:pPr marL="0" indent="0">
              <a:buNone/>
            </a:pPr>
            <a:r>
              <a:rPr lang="en-US" sz="2800" dirty="0">
                <a:effectLst/>
              </a:rPr>
              <a:t>Legal requirements for providing information about the contractual agreement entered into between a merchant and customer for providing goods and services, including company information, pricing, additional costs and returns. </a:t>
            </a:r>
            <a:endParaRPr lang="en-US" sz="2800" b="1" dirty="0">
              <a:solidFill>
                <a:srgbClr val="007FFF"/>
              </a:solidFill>
              <a:effectLst/>
            </a:endParaRPr>
          </a:p>
          <a:p>
            <a:pPr marL="0" indent="0">
              <a:buNone/>
            </a:pPr>
            <a:r>
              <a:rPr lang="en-US" sz="2800" b="1" dirty="0">
                <a:solidFill>
                  <a:srgbClr val="007FFF"/>
                </a:solidFill>
                <a:effectLst/>
              </a:rPr>
              <a:t>Online advertising law </a:t>
            </a:r>
            <a:endParaRPr lang="en-US" sz="1400" dirty="0"/>
          </a:p>
          <a:p>
            <a:r>
              <a:rPr lang="en-US" sz="2800" b="1" dirty="0">
                <a:effectLst/>
              </a:rPr>
              <a:t>Native advertising </a:t>
            </a:r>
            <a:endParaRPr lang="en-US" sz="1400" dirty="0"/>
          </a:p>
          <a:p>
            <a:pPr marL="0" indent="0">
              <a:buNone/>
            </a:pPr>
            <a:r>
              <a:rPr lang="en-US" sz="2800" dirty="0">
                <a:effectLst/>
              </a:rPr>
              <a:t>Online content that is integrated with publisher editorial content to promote or enhance a brand, such as a publisher article or social media update. Such content should be disclosed as advertising by law in many countries, and for this reason publishers refer to it as branded content. </a:t>
            </a:r>
            <a:endParaRPr lang="en-VN"/>
          </a:p>
        </p:txBody>
      </p:sp>
    </p:spTree>
    <p:extLst>
      <p:ext uri="{BB962C8B-B14F-4D97-AF65-F5344CB8AC3E}">
        <p14:creationId xmlns:p14="http://schemas.microsoft.com/office/powerpoint/2010/main" val="17803206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EB2A06-3B36-D2C5-70D0-FA55D792F360}"/>
              </a:ext>
            </a:extLst>
          </p:cNvPr>
          <p:cNvSpPr>
            <a:spLocks noGrp="1"/>
          </p:cNvSpPr>
          <p:nvPr>
            <p:ph type="title"/>
          </p:nvPr>
        </p:nvSpPr>
        <p:spPr/>
        <p:txBody>
          <a:bodyPr/>
          <a:lstStyle/>
          <a:p>
            <a:r>
              <a:rPr lang="en-US"/>
              <a:t>Political trends</a:t>
            </a:r>
            <a:endParaRPr lang="en-VN"/>
          </a:p>
        </p:txBody>
      </p:sp>
      <p:sp>
        <p:nvSpPr>
          <p:cNvPr id="5" name="Content Placeholder 4">
            <a:extLst>
              <a:ext uri="{FF2B5EF4-FFF2-40B4-BE49-F238E27FC236}">
                <a16:creationId xmlns:a16="http://schemas.microsoft.com/office/drawing/2014/main" id="{4DAA67DC-07C4-F36D-EA49-4928BB3A3577}"/>
              </a:ext>
            </a:extLst>
          </p:cNvPr>
          <p:cNvSpPr>
            <a:spLocks noGrp="1"/>
          </p:cNvSpPr>
          <p:nvPr>
            <p:ph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Tx/>
              <a:buSzTx/>
              <a:tabLst/>
              <a:defRPr/>
            </a:pPr>
            <a:r>
              <a:rPr lang="en-US" sz="2400" dirty="0">
                <a:effectLst/>
              </a:rPr>
              <a:t>The political environment is shaped by the interplay of government agencies, public opinion and consumer pressure groups, and industry-backed </a:t>
            </a:r>
            <a:r>
              <a:rPr lang="en-US" sz="2400" dirty="0" err="1">
                <a:effectLst/>
              </a:rPr>
              <a:t>organisations</a:t>
            </a:r>
            <a:r>
              <a:rPr lang="en-US" sz="2400" dirty="0">
                <a:effectLst/>
              </a:rPr>
              <a:t>. </a:t>
            </a:r>
            <a:endParaRPr lang="en-US" sz="2400" dirty="0"/>
          </a:p>
          <a:p>
            <a:pPr marL="342900" indent="-342900"/>
            <a:r>
              <a:rPr lang="en-GB" sz="2400" dirty="0"/>
              <a:t> Political action and control:</a:t>
            </a:r>
          </a:p>
          <a:p>
            <a:pPr lvl="1">
              <a:lnSpc>
                <a:spcPct val="100000"/>
              </a:lnSpc>
              <a:buFont typeface="Arial" panose="020B0604020202020204" pitchFamily="34" charset="0"/>
              <a:buChar char="•"/>
            </a:pPr>
            <a:r>
              <a:rPr lang="en-GB" sz="2000" dirty="0"/>
              <a:t>Internet governance: </a:t>
            </a:r>
            <a:r>
              <a:rPr lang="en-US" sz="2000" dirty="0">
                <a:effectLst/>
              </a:rPr>
              <a:t>Control of the operation and use of the internet. </a:t>
            </a:r>
          </a:p>
          <a:p>
            <a:pPr lvl="1">
              <a:lnSpc>
                <a:spcPct val="100000"/>
              </a:lnSpc>
              <a:buFont typeface="Arial" panose="020B0604020202020204" pitchFamily="34" charset="0"/>
              <a:buChar char="•"/>
            </a:pPr>
            <a:r>
              <a:rPr lang="en-US" sz="2000" b="1" dirty="0">
                <a:effectLst/>
              </a:rPr>
              <a:t>Net or network neutrality</a:t>
            </a:r>
            <a:r>
              <a:rPr lang="en-US" sz="2000" b="1" dirty="0"/>
              <a:t>: </a:t>
            </a:r>
            <a:r>
              <a:rPr lang="en-US" sz="2000" dirty="0">
                <a:effectLst/>
              </a:rPr>
              <a:t>is the principle of provision of equal access to different internet services by telecommunications service providers. </a:t>
            </a:r>
            <a:endParaRPr lang="en-US" sz="2000" dirty="0"/>
          </a:p>
          <a:p>
            <a:pPr lvl="1">
              <a:lnSpc>
                <a:spcPct val="100000"/>
              </a:lnSpc>
              <a:buFont typeface="Arial" panose="020B0604020202020204" pitchFamily="34" charset="0"/>
              <a:buChar char="•"/>
            </a:pPr>
            <a:r>
              <a:rPr lang="en-GB" sz="2000" dirty="0"/>
              <a:t>Taxation: </a:t>
            </a:r>
            <a:r>
              <a:rPr lang="en-US" sz="2000" dirty="0">
                <a:effectLst/>
              </a:rPr>
              <a:t>How to change tax laws to reflect </a:t>
            </a:r>
            <a:r>
              <a:rPr lang="en-US" sz="2000" dirty="0" err="1">
                <a:effectLst/>
              </a:rPr>
              <a:t>globalisation</a:t>
            </a:r>
            <a:r>
              <a:rPr lang="en-US" sz="2000" dirty="0">
                <a:effectLst/>
              </a:rPr>
              <a:t> of trade facilitated by the internet. </a:t>
            </a:r>
            <a:endParaRPr lang="en-US" sz="2000" dirty="0"/>
          </a:p>
          <a:p>
            <a:pPr lvl="1">
              <a:lnSpc>
                <a:spcPct val="100000"/>
              </a:lnSpc>
              <a:buFont typeface="Arial" panose="020B0604020202020204" pitchFamily="34" charset="0"/>
              <a:buChar char="•"/>
            </a:pPr>
            <a:r>
              <a:rPr lang="en-GB" sz="2000" dirty="0"/>
              <a:t>Tax Jurisdiction: </a:t>
            </a:r>
            <a:r>
              <a:rPr lang="en-US" sz="2000" dirty="0">
                <a:effectLst/>
              </a:rPr>
              <a:t>determines which country gets the tax income from a transaction </a:t>
            </a:r>
            <a:endParaRPr lang="vi-VN" sz="3200" dirty="0"/>
          </a:p>
          <a:p>
            <a:pPr marL="0" indent="0">
              <a:buNone/>
            </a:pPr>
            <a:endParaRPr lang="en-VN"/>
          </a:p>
        </p:txBody>
      </p:sp>
    </p:spTree>
    <p:extLst>
      <p:ext uri="{BB962C8B-B14F-4D97-AF65-F5344CB8AC3E}">
        <p14:creationId xmlns:p14="http://schemas.microsoft.com/office/powerpoint/2010/main" val="3305064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2E8BD6-6EFC-BD66-6A51-7E0F4E64C29E}"/>
              </a:ext>
            </a:extLst>
          </p:cNvPr>
          <p:cNvSpPr>
            <a:spLocks noGrp="1"/>
          </p:cNvSpPr>
          <p:nvPr>
            <p:ph type="title"/>
          </p:nvPr>
        </p:nvSpPr>
        <p:spPr/>
        <p:txBody>
          <a:bodyPr/>
          <a:lstStyle/>
          <a:p>
            <a:r>
              <a:rPr lang="en-VN"/>
              <a:t>Social forces</a:t>
            </a:r>
          </a:p>
        </p:txBody>
      </p:sp>
      <p:sp>
        <p:nvSpPr>
          <p:cNvPr id="5" name="Content Placeholder 4">
            <a:extLst>
              <a:ext uri="{FF2B5EF4-FFF2-40B4-BE49-F238E27FC236}">
                <a16:creationId xmlns:a16="http://schemas.microsoft.com/office/drawing/2014/main" id="{5F0662A0-86BE-9BC1-14B9-7845FAA2A4CE}"/>
              </a:ext>
            </a:extLst>
          </p:cNvPr>
          <p:cNvSpPr>
            <a:spLocks noGrp="1"/>
          </p:cNvSpPr>
          <p:nvPr>
            <p:ph idx="1"/>
          </p:nvPr>
        </p:nvSpPr>
        <p:spPr>
          <a:xfrm>
            <a:off x="1341755" y="1584960"/>
            <a:ext cx="6266413" cy="493370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effectLst/>
              </a:rPr>
              <a:t>Social forces. </a:t>
            </a:r>
            <a:r>
              <a:rPr lang="en-US" sz="2000" dirty="0">
                <a:effectLst/>
              </a:rPr>
              <a:t>Cultural diversity among digital communities influences use of the digital development, devices and platforms and the services that businesses provide online.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effectLst/>
            </a:endParaRPr>
          </a:p>
          <a:p>
            <a:r>
              <a:rPr lang="en-US" sz="2000" b="1" dirty="0">
                <a:solidFill>
                  <a:srgbClr val="007FFF"/>
                </a:solidFill>
                <a:effectLst/>
              </a:rPr>
              <a:t>Social exclusion </a:t>
            </a:r>
            <a:endParaRPr lang="en-US" sz="1100" dirty="0"/>
          </a:p>
          <a:p>
            <a:pPr marL="0" indent="0">
              <a:buNone/>
            </a:pPr>
            <a:r>
              <a:rPr lang="en-US" sz="2000" dirty="0">
                <a:effectLst/>
              </a:rPr>
              <a:t>Part of society is excluded from the facilities available to the remainder.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007FFF"/>
                </a:solidFill>
                <a:effectLst/>
              </a:rPr>
              <a:t>Digital minimalism and digital addiction </a:t>
            </a:r>
            <a:endParaRPr lang="en-US" sz="1100" dirty="0"/>
          </a:p>
        </p:txBody>
      </p:sp>
      <p:pic>
        <p:nvPicPr>
          <p:cNvPr id="6" name="Picture 5">
            <a:extLst>
              <a:ext uri="{FF2B5EF4-FFF2-40B4-BE49-F238E27FC236}">
                <a16:creationId xmlns:a16="http://schemas.microsoft.com/office/drawing/2014/main" id="{25D83C5F-BBF7-297D-8535-B8ACCD83D5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2132856"/>
            <a:ext cx="3176935" cy="31348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94908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1F35A6-CBAA-C6FC-6EE0-751EBBDDE511}"/>
              </a:ext>
            </a:extLst>
          </p:cNvPr>
          <p:cNvSpPr>
            <a:spLocks noGrp="1"/>
          </p:cNvSpPr>
          <p:nvPr>
            <p:ph type="title"/>
          </p:nvPr>
        </p:nvSpPr>
        <p:spPr/>
        <p:txBody>
          <a:bodyPr/>
          <a:lstStyle/>
          <a:p>
            <a:r>
              <a:rPr lang="en-VN"/>
              <a:t>Economics forces</a:t>
            </a:r>
          </a:p>
        </p:txBody>
      </p:sp>
      <p:sp>
        <p:nvSpPr>
          <p:cNvPr id="5" name="Content Placeholder 4">
            <a:extLst>
              <a:ext uri="{FF2B5EF4-FFF2-40B4-BE49-F238E27FC236}">
                <a16:creationId xmlns:a16="http://schemas.microsoft.com/office/drawing/2014/main" id="{508EC22D-6674-88BB-EB00-C4FEE7A57050}"/>
              </a:ext>
            </a:extLst>
          </p:cNvPr>
          <p:cNvSpPr>
            <a:spLocks noGrp="1"/>
          </p:cNvSpPr>
          <p:nvPr>
            <p:ph idx="1"/>
          </p:nvPr>
        </p:nvSpPr>
        <p:spPr/>
        <p:txBody>
          <a:bodyPr>
            <a:normAutofit/>
          </a:bodyPr>
          <a:lstStyle/>
          <a:p>
            <a:pPr marL="0" indent="0">
              <a:lnSpc>
                <a:spcPct val="150000"/>
              </a:lnSpc>
              <a:spcAft>
                <a:spcPts val="0"/>
              </a:spcAft>
              <a:buNone/>
            </a:pPr>
            <a:r>
              <a:rPr lang="en-US" sz="2400" dirty="0">
                <a:effectLst/>
              </a:rPr>
              <a:t>These cause variation in economic conditions and affect trading opportunities, influence consumer spending and business performance, and have significant </a:t>
            </a:r>
            <a:r>
              <a:rPr lang="en-US" sz="2400" dirty="0">
                <a:solidFill>
                  <a:srgbClr val="8C007F"/>
                </a:solidFill>
                <a:effectLst/>
              </a:rPr>
              <a:t> </a:t>
            </a:r>
            <a:r>
              <a:rPr lang="en-US" sz="2400" dirty="0">
                <a:effectLst/>
              </a:rPr>
              <a:t>implications for digital marketing planning.</a:t>
            </a:r>
          </a:p>
          <a:p>
            <a:pPr>
              <a:lnSpc>
                <a:spcPct val="100000"/>
              </a:lnSpc>
              <a:buFont typeface="Wingdings" pitchFamily="2" charset="2"/>
              <a:buChar char="ü"/>
            </a:pPr>
            <a:r>
              <a:rPr lang="en-GB" sz="2400" dirty="0"/>
              <a:t>Economic growths</a:t>
            </a:r>
          </a:p>
          <a:p>
            <a:pPr>
              <a:lnSpc>
                <a:spcPct val="100000"/>
              </a:lnSpc>
              <a:buFont typeface="Wingdings" pitchFamily="2" charset="2"/>
              <a:buChar char="ü"/>
            </a:pPr>
            <a:r>
              <a:rPr lang="en-GB" sz="2400" dirty="0"/>
              <a:t>Market growth and employment </a:t>
            </a:r>
          </a:p>
          <a:p>
            <a:pPr marL="782025" lvl="1" indent="-276225">
              <a:lnSpc>
                <a:spcPct val="100000"/>
              </a:lnSpc>
              <a:buClr>
                <a:srgbClr val="007BA4"/>
              </a:buClr>
              <a:buFont typeface="Arial" panose="020B0604020202020204" pitchFamily="34" charset="0"/>
              <a:buChar char="•"/>
            </a:pPr>
            <a:r>
              <a:rPr lang="en-GB" sz="2000" dirty="0"/>
              <a:t>Interest and exchange rates</a:t>
            </a:r>
          </a:p>
          <a:p>
            <a:pPr marL="782025" lvl="1" indent="-276225">
              <a:lnSpc>
                <a:spcPct val="100000"/>
              </a:lnSpc>
              <a:buClr>
                <a:srgbClr val="007BA4"/>
              </a:buClr>
              <a:buFont typeface="Arial" panose="020B0604020202020204" pitchFamily="34" charset="0"/>
              <a:buChar char="•"/>
            </a:pPr>
            <a:r>
              <a:rPr lang="en-GB" sz="2000" dirty="0"/>
              <a:t>Globalization </a:t>
            </a:r>
          </a:p>
          <a:p>
            <a:pPr>
              <a:lnSpc>
                <a:spcPct val="100000"/>
              </a:lnSpc>
              <a:buFont typeface="Wingdings" pitchFamily="2" charset="2"/>
              <a:buChar char="ü"/>
            </a:pPr>
            <a:r>
              <a:rPr lang="en-GB" sz="2400" dirty="0"/>
              <a:t>Economic disruption</a:t>
            </a:r>
            <a:endParaRPr lang="en-VN" sz="4400"/>
          </a:p>
        </p:txBody>
      </p:sp>
      <p:pic>
        <p:nvPicPr>
          <p:cNvPr id="6" name="Picture 5">
            <a:extLst>
              <a:ext uri="{FF2B5EF4-FFF2-40B4-BE49-F238E27FC236}">
                <a16:creationId xmlns:a16="http://schemas.microsoft.com/office/drawing/2014/main" id="{8FFD2983-D0E5-EE6A-F097-C66321FBF9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4312" y="3212976"/>
            <a:ext cx="2521099" cy="27931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3335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043A94-CB1A-55DC-4A44-6983972F80FF}"/>
              </a:ext>
            </a:extLst>
          </p:cNvPr>
          <p:cNvSpPr>
            <a:spLocks noGrp="1"/>
          </p:cNvSpPr>
          <p:nvPr>
            <p:ph type="title"/>
          </p:nvPr>
        </p:nvSpPr>
        <p:spPr/>
        <p:txBody>
          <a:bodyPr/>
          <a:lstStyle/>
          <a:p>
            <a:r>
              <a:rPr lang="en-VN"/>
              <a:t>Digital Marketing environment</a:t>
            </a:r>
          </a:p>
        </p:txBody>
      </p:sp>
      <p:sp>
        <p:nvSpPr>
          <p:cNvPr id="5" name="Content Placeholder 4">
            <a:extLst>
              <a:ext uri="{FF2B5EF4-FFF2-40B4-BE49-F238E27FC236}">
                <a16:creationId xmlns:a16="http://schemas.microsoft.com/office/drawing/2014/main" id="{F1B17056-32BB-3D96-16A3-0417F02EE5A9}"/>
              </a:ext>
            </a:extLst>
          </p:cNvPr>
          <p:cNvSpPr>
            <a:spLocks noGrp="1"/>
          </p:cNvSpPr>
          <p:nvPr>
            <p:ph idx="1"/>
          </p:nvPr>
        </p:nvSpPr>
        <p:spPr/>
        <p:txBody>
          <a:bodyPr>
            <a:normAutofit/>
          </a:bodyPr>
          <a:lstStyle/>
          <a:p>
            <a:pPr marL="342900" indent="-342900"/>
            <a:r>
              <a:rPr lang="en-VN" b="1"/>
              <a:t>Situation analysis: </a:t>
            </a:r>
            <a:r>
              <a:rPr lang="en-US"/>
              <a:t>Collection and review of information about an organisation’s internal processes and resources and external marketplace factors in order to inform strategy definition.</a:t>
            </a:r>
            <a:endParaRPr lang="en-VN" dirty="0"/>
          </a:p>
          <a:p>
            <a:pPr marL="342900" indent="-342900"/>
            <a:r>
              <a:rPr lang="vi-VN" b="1" dirty="0"/>
              <a:t>Micro environment: </a:t>
            </a:r>
            <a:r>
              <a:rPr lang="vi-VN" dirty="0"/>
              <a:t>The players (actors) and their interactions, which influence how an organisation responds in its marketplace. </a:t>
            </a:r>
          </a:p>
          <a:p>
            <a:pPr marL="342900" indent="-342900"/>
            <a:r>
              <a:rPr lang="vi-VN" b="1" dirty="0"/>
              <a:t>Macro environment: </a:t>
            </a:r>
            <a:r>
              <a:rPr lang="vi-VN" dirty="0"/>
              <a:t>Broad forces affecting all organisations in the marketplace, including social, technological, economic, political, legal and ecological influences. </a:t>
            </a:r>
          </a:p>
          <a:p>
            <a:pPr marL="342900" indent="-342900"/>
            <a:r>
              <a:rPr lang="en-US" b="1" dirty="0"/>
              <a:t>Online market ecosystem: </a:t>
            </a:r>
            <a:r>
              <a:rPr lang="vi-VN" dirty="0"/>
              <a:t>Interactions between different online systems related to a specific hardware or software technology, which may be independent or developed by a particular brand.</a:t>
            </a:r>
          </a:p>
        </p:txBody>
      </p:sp>
    </p:spTree>
    <p:extLst>
      <p:ext uri="{BB962C8B-B14F-4D97-AF65-F5344CB8AC3E}">
        <p14:creationId xmlns:p14="http://schemas.microsoft.com/office/powerpoint/2010/main" val="4054236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90C7F4-2707-A316-C95C-DF3AA777E2B0}"/>
              </a:ext>
            </a:extLst>
          </p:cNvPr>
          <p:cNvSpPr>
            <a:spLocks noGrp="1"/>
          </p:cNvSpPr>
          <p:nvPr>
            <p:ph type="title"/>
          </p:nvPr>
        </p:nvSpPr>
        <p:spPr/>
        <p:txBody>
          <a:bodyPr/>
          <a:lstStyle/>
          <a:p>
            <a:r>
              <a:rPr lang="vi-VN"/>
              <a:t>Chapter references</a:t>
            </a:r>
            <a:endParaRPr lang="en-VN"/>
          </a:p>
        </p:txBody>
      </p:sp>
      <p:sp>
        <p:nvSpPr>
          <p:cNvPr id="5" name="Content Placeholder 4">
            <a:extLst>
              <a:ext uri="{FF2B5EF4-FFF2-40B4-BE49-F238E27FC236}">
                <a16:creationId xmlns:a16="http://schemas.microsoft.com/office/drawing/2014/main" id="{4B29FB5B-6EB7-9801-F378-BB4E1ECAEC82}"/>
              </a:ext>
            </a:extLst>
          </p:cNvPr>
          <p:cNvSpPr>
            <a:spLocks noGrp="1"/>
          </p:cNvSpPr>
          <p:nvPr>
            <p:ph idx="1"/>
          </p:nvPr>
        </p:nvSpPr>
        <p:spPr/>
        <p:txBody>
          <a:bodyPr/>
          <a:lstStyle/>
          <a:p>
            <a:pPr marL="342900" indent="-342900">
              <a:buClr>
                <a:srgbClr val="000000"/>
              </a:buClr>
            </a:pPr>
            <a:r>
              <a:rPr lang="en-SG" sz="2000" dirty="0">
                <a:latin typeface="Source Sans Pro"/>
                <a:ea typeface="Source Sans Pro"/>
                <a:cs typeface="Arial"/>
              </a:rPr>
              <a:t>Chaffey D. &amp; Ellis-Chadwick F. (2022). Digital marketing - Strategy, Implementation and Practice (8</a:t>
            </a:r>
            <a:r>
              <a:rPr lang="en-SG" sz="2000" baseline="30000" dirty="0">
                <a:latin typeface="Source Sans Pro"/>
                <a:ea typeface="Source Sans Pro"/>
                <a:cs typeface="Arial"/>
              </a:rPr>
              <a:t>th</a:t>
            </a:r>
            <a:r>
              <a:rPr lang="en-SG" sz="2000" dirty="0">
                <a:latin typeface="Source Sans Pro"/>
                <a:ea typeface="Source Sans Pro"/>
                <a:cs typeface="Arial"/>
              </a:rPr>
              <a:t> edition). Pearson. UK. Chapter 2, 3</a:t>
            </a:r>
          </a:p>
        </p:txBody>
      </p:sp>
    </p:spTree>
    <p:extLst>
      <p:ext uri="{BB962C8B-B14F-4D97-AF65-F5344CB8AC3E}">
        <p14:creationId xmlns:p14="http://schemas.microsoft.com/office/powerpoint/2010/main" val="21479794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Images – Browse 263,389 Stock Photos, Vectors, and Video | Adobe  Stock">
            <a:extLst>
              <a:ext uri="{FF2B5EF4-FFF2-40B4-BE49-F238E27FC236}">
                <a16:creationId xmlns:a16="http://schemas.microsoft.com/office/drawing/2014/main" id="{C6416DB0-6727-8B09-759D-CB72530F2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135" y="1309511"/>
            <a:ext cx="7569634" cy="4278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285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02284D-448E-D1E7-D624-48159B6E3A28}"/>
              </a:ext>
            </a:extLst>
          </p:cNvPr>
          <p:cNvSpPr>
            <a:spLocks noGrp="1"/>
          </p:cNvSpPr>
          <p:nvPr>
            <p:ph type="title"/>
          </p:nvPr>
        </p:nvSpPr>
        <p:spPr/>
        <p:txBody>
          <a:bodyPr>
            <a:normAutofit/>
          </a:bodyPr>
          <a:lstStyle/>
          <a:p>
            <a:r>
              <a:rPr lang="en-US" sz="4000"/>
              <a:t>Strategic agility</a:t>
            </a:r>
            <a:endParaRPr lang="en-VN" sz="4000"/>
          </a:p>
        </p:txBody>
      </p:sp>
      <p:sp>
        <p:nvSpPr>
          <p:cNvPr id="5" name="Content Placeholder 4">
            <a:extLst>
              <a:ext uri="{FF2B5EF4-FFF2-40B4-BE49-F238E27FC236}">
                <a16:creationId xmlns:a16="http://schemas.microsoft.com/office/drawing/2014/main" id="{8AEDFFFB-E31E-1947-1536-3D96025A4B09}"/>
              </a:ext>
            </a:extLst>
          </p:cNvPr>
          <p:cNvSpPr>
            <a:spLocks noGrp="1"/>
          </p:cNvSpPr>
          <p:nvPr>
            <p:ph idx="1"/>
          </p:nvPr>
        </p:nvSpPr>
        <p:spPr/>
        <p:txBody>
          <a:bodyPr>
            <a:normAutofit fontScale="92500" lnSpcReduction="20000"/>
          </a:bodyPr>
          <a:lstStyle/>
          <a:p>
            <a:pPr marL="342900" indent="-342900"/>
            <a:r>
              <a:rPr lang="en-US" b="1" dirty="0"/>
              <a:t>Strategic agility</a:t>
            </a:r>
            <a:r>
              <a:rPr lang="en-US" b="1" dirty="0" err="1"/>
              <a:t>: </a:t>
            </a:r>
            <a:r>
              <a:rPr lang="vi-VN" dirty="0"/>
              <a:t>The capability to innovate and so gain competitive advantage within a marketplace by monitoring changes within an organisation’s marketplace, and then efficiently evaluating alternative strategies, selecting, reviewing and implementing appropriate candidate strategies. </a:t>
            </a:r>
          </a:p>
          <a:p>
            <a:pPr marL="342900" indent="-342900"/>
            <a:r>
              <a:rPr lang="en-US" sz="2400" dirty="0">
                <a:effectLst/>
              </a:rPr>
              <a:t>Strategic agility involves:</a:t>
            </a:r>
            <a:endParaRPr lang="en-US" sz="3200" dirty="0"/>
          </a:p>
          <a:p>
            <a:pPr marL="791550" lvl="1" indent="-285750">
              <a:buFont typeface="Wingdings" pitchFamily="2" charset="2"/>
              <a:buChar char="ü"/>
            </a:pPr>
            <a:r>
              <a:rPr lang="en-US" sz="2000" dirty="0">
                <a:effectLst/>
              </a:rPr>
              <a:t>collection, dissemination and evaluation of different information sources from the micro- and macro-environment;</a:t>
            </a:r>
          </a:p>
          <a:p>
            <a:pPr marL="791550" lvl="1" indent="-285750">
              <a:buFont typeface="Wingdings" pitchFamily="2" charset="2"/>
              <a:buChar char="ü"/>
            </a:pPr>
            <a:r>
              <a:rPr lang="en-US" sz="2000" dirty="0">
                <a:effectLst/>
              </a:rPr>
              <a:t>developing processes for generating and reviewing the relevance of new strategies based on </a:t>
            </a:r>
            <a:r>
              <a:rPr lang="en-US" sz="2000" b="1" i="1" dirty="0">
                <a:effectLst/>
              </a:rPr>
              <a:t>creating new value </a:t>
            </a:r>
            <a:r>
              <a:rPr lang="en-US" sz="2000" dirty="0">
                <a:effectLst/>
              </a:rPr>
              <a:t>for customers; </a:t>
            </a:r>
            <a:endParaRPr lang="en-US" sz="2800" dirty="0"/>
          </a:p>
          <a:p>
            <a:pPr marL="791550" lvl="1" indent="-285750">
              <a:buFont typeface="Wingdings" pitchFamily="2" charset="2"/>
              <a:buChar char="ü"/>
            </a:pPr>
            <a:r>
              <a:rPr lang="en-US" sz="2000" dirty="0">
                <a:effectLst/>
              </a:rPr>
              <a:t>research into potential customer value against the business value generated; implementation of prototypes of new functionality to deliver customer value;</a:t>
            </a:r>
          </a:p>
          <a:p>
            <a:pPr marL="791550" lvl="1" indent="-285750">
              <a:buFont typeface="Wingdings" pitchFamily="2" charset="2"/>
              <a:buChar char="ü"/>
            </a:pPr>
            <a:r>
              <a:rPr lang="en-US" sz="2000" dirty="0">
                <a:effectLst/>
              </a:rPr>
              <a:t>measurement and review of results from prototypes to revise further to improve propositions or to end a trial. </a:t>
            </a:r>
            <a:endParaRPr lang="en-US" sz="2800" dirty="0">
              <a:effectLst/>
            </a:endParaRPr>
          </a:p>
          <a:p>
            <a:endParaRPr lang="en-VN"/>
          </a:p>
        </p:txBody>
      </p:sp>
    </p:spTree>
    <p:extLst>
      <p:ext uri="{BB962C8B-B14F-4D97-AF65-F5344CB8AC3E}">
        <p14:creationId xmlns:p14="http://schemas.microsoft.com/office/powerpoint/2010/main" val="3255162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27655-451C-B849-0C0E-031FE41EBD25}"/>
              </a:ext>
            </a:extLst>
          </p:cNvPr>
          <p:cNvSpPr>
            <a:spLocks noGrp="1"/>
          </p:cNvSpPr>
          <p:nvPr>
            <p:ph type="title"/>
          </p:nvPr>
        </p:nvSpPr>
        <p:spPr/>
        <p:txBody>
          <a:bodyPr/>
          <a:lstStyle/>
          <a:p>
            <a:r>
              <a:rPr lang="en-VN"/>
              <a:t>The digital micro-environment</a:t>
            </a:r>
          </a:p>
        </p:txBody>
      </p:sp>
      <p:graphicFrame>
        <p:nvGraphicFramePr>
          <p:cNvPr id="4" name="Content Placeholder 3">
            <a:extLst>
              <a:ext uri="{FF2B5EF4-FFF2-40B4-BE49-F238E27FC236}">
                <a16:creationId xmlns:a16="http://schemas.microsoft.com/office/drawing/2014/main" id="{0A65E9EA-48A7-8110-84AF-557D3A3B8DC8}"/>
              </a:ext>
            </a:extLst>
          </p:cNvPr>
          <p:cNvGraphicFramePr>
            <a:graphicFrameLocks/>
          </p:cNvGraphicFramePr>
          <p:nvPr>
            <p:extLst>
              <p:ext uri="{D42A27DB-BD31-4B8C-83A1-F6EECF244321}">
                <p14:modId xmlns:p14="http://schemas.microsoft.com/office/powerpoint/2010/main" val="2576077791"/>
              </p:ext>
            </p:extLst>
          </p:nvPr>
        </p:nvGraphicFramePr>
        <p:xfrm>
          <a:off x="1341438" y="1584324"/>
          <a:ext cx="10515600" cy="47517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8903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6DFE0E-971C-C491-51D3-9CFCA3CF4A0B}"/>
              </a:ext>
            </a:extLst>
          </p:cNvPr>
          <p:cNvSpPr txBox="1"/>
          <p:nvPr/>
        </p:nvSpPr>
        <p:spPr>
          <a:xfrm>
            <a:off x="2098447" y="6052646"/>
            <a:ext cx="8856984" cy="369332"/>
          </a:xfrm>
          <a:prstGeom prst="rect">
            <a:avLst/>
          </a:prstGeom>
          <a:noFill/>
        </p:spPr>
        <p:txBody>
          <a:bodyPr wrap="square" rtlCol="0">
            <a:spAutoFit/>
          </a:bodyPr>
          <a:lstStyle/>
          <a:p>
            <a:pPr algn="ctr"/>
            <a:r>
              <a:rPr lang="en-US" b="1" dirty="0">
                <a:solidFill>
                  <a:schemeClr val="tx1">
                    <a:lumMod val="95000"/>
                    <a:lumOff val="5000"/>
                  </a:schemeClr>
                </a:solidFill>
                <a:latin typeface="Montserrat" pitchFamily="2" charset="77"/>
              </a:rPr>
              <a:t>The digital marketing environment </a:t>
            </a:r>
            <a:endParaRPr lang="en-US" sz="1600" b="1" dirty="0">
              <a:solidFill>
                <a:schemeClr val="tx1">
                  <a:lumMod val="95000"/>
                  <a:lumOff val="5000"/>
                </a:schemeClr>
              </a:solidFill>
              <a:latin typeface="Montserrat" pitchFamily="2" charset="77"/>
            </a:endParaRPr>
          </a:p>
        </p:txBody>
      </p:sp>
      <p:pic>
        <p:nvPicPr>
          <p:cNvPr id="2" name="Picture 1">
            <a:extLst>
              <a:ext uri="{FF2B5EF4-FFF2-40B4-BE49-F238E27FC236}">
                <a16:creationId xmlns:a16="http://schemas.microsoft.com/office/drawing/2014/main" id="{39F4AE7A-4250-100B-4971-E55F8265048A}"/>
              </a:ext>
            </a:extLst>
          </p:cNvPr>
          <p:cNvPicPr>
            <a:picLocks noChangeAspect="1"/>
          </p:cNvPicPr>
          <p:nvPr/>
        </p:nvPicPr>
        <p:blipFill>
          <a:blip r:embed="rId3"/>
          <a:stretch>
            <a:fillRect/>
          </a:stretch>
        </p:blipFill>
        <p:spPr>
          <a:xfrm>
            <a:off x="1371864" y="404664"/>
            <a:ext cx="10310150" cy="5650656"/>
          </a:xfrm>
          <a:prstGeom prst="rect">
            <a:avLst/>
          </a:prstGeom>
        </p:spPr>
      </p:pic>
    </p:spTree>
    <p:extLst>
      <p:ext uri="{BB962C8B-B14F-4D97-AF65-F5344CB8AC3E}">
        <p14:creationId xmlns:p14="http://schemas.microsoft.com/office/powerpoint/2010/main" val="110558710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hong tra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ng trang" id="{B45B3826-0823-477F-BCD4-D480FF481701}" vid="{E9F206B1-84BD-47BD-AD30-CD2152064071}"/>
    </a:ext>
  </a:extLst>
</a:theme>
</file>

<file path=ppt/theme/theme4.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732E1078-86E6-4285-B1C7-8820F636B6D3}" vid="{8285B6EB-E9AA-4D2F-9E92-C890C123AC36}"/>
    </a:ext>
  </a:extLst>
</a:theme>
</file>

<file path=ppt/theme/theme5.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phong tra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ng trang" id="{B45B3826-0823-477F-BCD4-D480FF481701}" vid="{E9F206B1-84BD-47BD-AD30-CD2152064071}"/>
    </a:ext>
  </a:extLst>
</a:theme>
</file>

<file path=ppt/theme/theme8.xml><?xml version="1.0" encoding="utf-8"?>
<a:theme xmlns:a="http://schemas.openxmlformats.org/drawingml/2006/main" name="1_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732E1078-86E6-4285-B1C7-8820F636B6D3}" vid="{8285B6EB-E9AA-4D2F-9E92-C890C123AC3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540929A909BFB49842988E9DBC44210" ma:contentTypeVersion="8" ma:contentTypeDescription="Create a new document." ma:contentTypeScope="" ma:versionID="8d187a6e11ef686f540007c95fd02615">
  <xsd:schema xmlns:xsd="http://www.w3.org/2001/XMLSchema" xmlns:xs="http://www.w3.org/2001/XMLSchema" xmlns:p="http://schemas.microsoft.com/office/2006/metadata/properties" xmlns:ns2="5c4ff63a-2087-458c-8754-9c827ff57039" targetNamespace="http://schemas.microsoft.com/office/2006/metadata/properties" ma:root="true" ma:fieldsID="20dc062ad4f35c89a896c19db6c2bf8c" ns2:_="">
    <xsd:import namespace="5c4ff63a-2087-458c-8754-9c827ff5703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4ff63a-2087-458c-8754-9c827ff570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71FE7A-9499-4209-81BA-9F94333B3B6B}">
  <ds:schemaRefs>
    <ds:schemaRef ds:uri="http://purl.org/dc/elements/1.1/"/>
    <ds:schemaRef ds:uri="http://schemas.microsoft.com/office/2006/metadata/properties"/>
    <ds:schemaRef ds:uri="http://www.w3.org/XML/1998/namespace"/>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5c4ff63a-2087-458c-8754-9c827ff57039"/>
    <ds:schemaRef ds:uri="http://purl.org/dc/dcmitype/"/>
  </ds:schemaRefs>
</ds:datastoreItem>
</file>

<file path=customXml/itemProps2.xml><?xml version="1.0" encoding="utf-8"?>
<ds:datastoreItem xmlns:ds="http://schemas.openxmlformats.org/officeDocument/2006/customXml" ds:itemID="{53080005-0811-40D8-9EAD-7F81F225FC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4ff63a-2087-458c-8754-9c827ff570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3E33D8-F7C8-4534-8386-3B465D0226B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01. DM 2024. Chương 1</Template>
  <TotalTime>20578</TotalTime>
  <Words>12814</Words>
  <Application>Microsoft Office PowerPoint</Application>
  <PresentationFormat>Grand écran</PresentationFormat>
  <Paragraphs>724</Paragraphs>
  <Slides>61</Slides>
  <Notes>51</Notes>
  <HiddenSlides>0</HiddenSlides>
  <MMClips>0</MMClips>
  <ScaleCrop>false</ScaleCrop>
  <HeadingPairs>
    <vt:vector size="4" baseType="variant">
      <vt:variant>
        <vt:lpstr>Thème</vt:lpstr>
      </vt:variant>
      <vt:variant>
        <vt:i4>8</vt:i4>
      </vt:variant>
      <vt:variant>
        <vt:lpstr>Titres des diapositives</vt:lpstr>
      </vt:variant>
      <vt:variant>
        <vt:i4>61</vt:i4>
      </vt:variant>
    </vt:vector>
  </HeadingPairs>
  <TitlesOfParts>
    <vt:vector size="69" baseType="lpstr">
      <vt:lpstr>Custom Design</vt:lpstr>
      <vt:lpstr>2_Custom Design</vt:lpstr>
      <vt:lpstr>phong trang</vt:lpstr>
      <vt:lpstr>Theme1</vt:lpstr>
      <vt:lpstr>5_Custom Design</vt:lpstr>
      <vt:lpstr>6_Custom Design</vt:lpstr>
      <vt:lpstr>2_phong trang</vt:lpstr>
      <vt:lpstr>1_Theme1</vt:lpstr>
      <vt:lpstr>Chapter 3: DIGITAL MARKETING ENVIRONMENT</vt:lpstr>
      <vt:lpstr>Learning objectives</vt:lpstr>
      <vt:lpstr>Chapter content</vt:lpstr>
      <vt:lpstr>Situation analysis for digital marketing </vt:lpstr>
      <vt:lpstr>Présentation PowerPoint</vt:lpstr>
      <vt:lpstr>Digital Marketing environment</vt:lpstr>
      <vt:lpstr>Strategic agility</vt:lpstr>
      <vt:lpstr>The digital micro-environment</vt:lpstr>
      <vt:lpstr>Présentation PowerPoint</vt:lpstr>
      <vt:lpstr>Customer analysis</vt:lpstr>
      <vt:lpstr>Online marketplace map</vt:lpstr>
      <vt:lpstr>Présentation PowerPoint</vt:lpstr>
      <vt:lpstr>Concepts in online marketplace map</vt:lpstr>
      <vt:lpstr>Concepts in online marketplace map</vt:lpstr>
      <vt:lpstr>Customer analysis</vt:lpstr>
      <vt:lpstr>Customer analysis</vt:lpstr>
      <vt:lpstr>Customer analysis</vt:lpstr>
      <vt:lpstr>Customer analysis</vt:lpstr>
      <vt:lpstr>Customer analysis</vt:lpstr>
      <vt:lpstr>Présentation PowerPoint</vt:lpstr>
      <vt:lpstr>Customer analysis</vt:lpstr>
      <vt:lpstr>Customer analysis</vt:lpstr>
      <vt:lpstr>Customer analysis</vt:lpstr>
      <vt:lpstr>Competitor analysis</vt:lpstr>
      <vt:lpstr>Competitor analysis</vt:lpstr>
      <vt:lpstr>Competitor analysis (cont.)</vt:lpstr>
      <vt:lpstr>Competitor analysis (cont.)</vt:lpstr>
      <vt:lpstr>Competitor benchmarking elements to review across the RACE planning framework </vt:lpstr>
      <vt:lpstr>Competitor benchmarking elements to review across the RACE planning framework (cont.)</vt:lpstr>
      <vt:lpstr>Competitor benchmarking elements to review across the RACE planning framework (cont.)</vt:lpstr>
      <vt:lpstr>Competitor benchmarking elements to review across the RACE planning framework (cont.)</vt:lpstr>
      <vt:lpstr>Publishers, intermediaries and influencers</vt:lpstr>
      <vt:lpstr>Publishers, intermediaries and influencers (cont.)</vt:lpstr>
      <vt:lpstr>New channel structures </vt:lpstr>
      <vt:lpstr>Digital business model</vt:lpstr>
      <vt:lpstr>Digital business model (cont.)</vt:lpstr>
      <vt:lpstr>Digital business model (cont.)</vt:lpstr>
      <vt:lpstr>Digital business model (cont.)</vt:lpstr>
      <vt:lpstr>The digital Macro-environment</vt:lpstr>
      <vt:lpstr>Technological forces</vt:lpstr>
      <vt:lpstr>Basic concepts in digital technology </vt:lpstr>
      <vt:lpstr>Basic concepts in digital technology (cont.) </vt:lpstr>
      <vt:lpstr>Basic concepts in digital technology (cont.) </vt:lpstr>
      <vt:lpstr>Basic concepts in web standards</vt:lpstr>
      <vt:lpstr>Basic concepts in cyber security</vt:lpstr>
      <vt:lpstr>Basic concepts in blockchain</vt:lpstr>
      <vt:lpstr>Technological forces: Selecting a martech stack</vt:lpstr>
      <vt:lpstr>Présentation PowerPoint</vt:lpstr>
      <vt:lpstr>Présentation PowerPoint</vt:lpstr>
      <vt:lpstr>Présentation PowerPoint</vt:lpstr>
      <vt:lpstr>Présentation PowerPoint</vt:lpstr>
      <vt:lpstr>Legal forces</vt:lpstr>
      <vt:lpstr>Legal forces</vt:lpstr>
      <vt:lpstr>Legal forces (cont.)</vt:lpstr>
      <vt:lpstr>Legal forces: Types of information collected online and the related technologies </vt:lpstr>
      <vt:lpstr>Legal forces (cont.)</vt:lpstr>
      <vt:lpstr>Political trends</vt:lpstr>
      <vt:lpstr>Social forces</vt:lpstr>
      <vt:lpstr>Economics forces</vt:lpstr>
      <vt:lpstr>Chapter references</vt:lpstr>
      <vt:lpstr>Présentation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Powerpoint Slides</dc:title>
  <dc:subject>Digital Marketing</dc:subject>
  <dc:creator>Kirsty Farrelly</dc:creator>
  <cp:keywords>Digital Marketing</cp:keywords>
  <cp:lastModifiedBy>Thanhpham</cp:lastModifiedBy>
  <cp:revision>163</cp:revision>
  <dcterms:created xsi:type="dcterms:W3CDTF">2019-02-27T10:38:23Z</dcterms:created>
  <dcterms:modified xsi:type="dcterms:W3CDTF">2024-12-24T09:01:27Z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0x0101007540929A909BFB49842988E9DBC44210</vt:lpwstr>
  </property>
</Properties>
</file>